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Tahoma"/>
      <p:regular r:id="rId40"/>
      <p:bold r:id="rId41"/>
    </p:embeddedFont>
    <p:embeddedFont>
      <p:font typeface="Fira Sans"/>
      <p:regular r:id="rId42"/>
      <p:bold r:id="rId43"/>
      <p:italic r:id="rId44"/>
      <p:boldItalic r:id="rId45"/>
    </p:embeddedFont>
    <p:embeddedFont>
      <p:font typeface="Fira Sans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464B4C-F4BC-4C24-9BB4-8B29EEED5246}">
  <a:tblStyle styleId="{91464B4C-F4BC-4C24-9BB4-8B29EEED52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ahoma-regular.fntdata"/><Relationship Id="rId42" Type="http://schemas.openxmlformats.org/officeDocument/2006/relationships/font" Target="fonts/FiraSans-regular.fntdata"/><Relationship Id="rId41" Type="http://schemas.openxmlformats.org/officeDocument/2006/relationships/font" Target="fonts/Tahoma-bold.fntdata"/><Relationship Id="rId44" Type="http://schemas.openxmlformats.org/officeDocument/2006/relationships/font" Target="fonts/FiraSans-italic.fntdata"/><Relationship Id="rId43" Type="http://schemas.openxmlformats.org/officeDocument/2006/relationships/font" Target="fonts/FiraSans-bold.fntdata"/><Relationship Id="rId46" Type="http://schemas.openxmlformats.org/officeDocument/2006/relationships/font" Target="fonts/FiraSansLight-regular.fntdata"/><Relationship Id="rId45" Type="http://schemas.openxmlformats.org/officeDocument/2006/relationships/font" Target="fonts/Fira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FiraSansLight-italic.fntdata"/><Relationship Id="rId47" Type="http://schemas.openxmlformats.org/officeDocument/2006/relationships/font" Target="fonts/FiraSansLight-bold.fntdata"/><Relationship Id="rId49" Type="http://schemas.openxmlformats.org/officeDocument/2006/relationships/font" Target="fonts/FiraSans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aleway-bold.fntdata"/><Relationship Id="rId32" Type="http://schemas.openxmlformats.org/officeDocument/2006/relationships/font" Target="fonts/Raleway-regular.fntdata"/><Relationship Id="rId35" Type="http://schemas.openxmlformats.org/officeDocument/2006/relationships/font" Target="fonts/Raleway-boldItalic.fntdata"/><Relationship Id="rId34" Type="http://schemas.openxmlformats.org/officeDocument/2006/relationships/font" Target="fonts/Raleway-italic.fntdata"/><Relationship Id="rId37" Type="http://schemas.openxmlformats.org/officeDocument/2006/relationships/font" Target="fonts/Lato-bold.fntdata"/><Relationship Id="rId36" Type="http://schemas.openxmlformats.org/officeDocument/2006/relationships/font" Target="fonts/Lato-regular.fntdata"/><Relationship Id="rId39" Type="http://schemas.openxmlformats.org/officeDocument/2006/relationships/font" Target="fonts/Lato-boldItalic.fntdata"/><Relationship Id="rId38" Type="http://schemas.openxmlformats.org/officeDocument/2006/relationships/font" Target="fonts/La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cbfd562ae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cbfd562ae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cbfd562ae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cbfd562ae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d006ae1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d006ae1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4d006ae15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4d006ae15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d006ae15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d006ae15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d006ae15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4d006ae15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d006ae15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4d006ae15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d006ae15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4d006ae15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4d006ae15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4d006ae15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4d006ae15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4d006ae15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d006ae15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4d006ae15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d006ae15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d006ae15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4d006ae15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4d006ae15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4d006ae15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4d006ae15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d006ae15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4d006ae15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4f109a9b8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4f109a9b8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cbfd562ae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cbfd562ae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cbfd562ae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cbfd562ae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cbfd562ae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cbfd562ae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f109a9b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f109a9b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cbfd562ae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4cbfd562ae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cbfd562ae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cbfd562ae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" name="Google Shape;62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" name="Google Shape;63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7" name="Google Shape;67;p1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" name="Google Shape;79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84" name="Google Shape;84;p17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7" name="Google Shape;87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" name="Google Shape;92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ublicrecords.netronline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0" name="Google Shape;100;p18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4294967295" type="ctrTitle"/>
          </p:nvPr>
        </p:nvSpPr>
        <p:spPr>
          <a:xfrm>
            <a:off x="729575" y="1136025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Fira Sans Light"/>
                <a:ea typeface="Fira Sans Light"/>
                <a:cs typeface="Fira Sans Light"/>
                <a:sym typeface="Fira Sans Light"/>
              </a:rPr>
              <a:t>Property Valuation Model</a:t>
            </a:r>
            <a:endParaRPr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2" name="Google Shape;102;p18"/>
          <p:cNvSpPr txBox="1"/>
          <p:nvPr>
            <p:ph idx="4294967295" type="subTitle"/>
          </p:nvPr>
        </p:nvSpPr>
        <p:spPr>
          <a:xfrm>
            <a:off x="729563" y="280072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Predicting the sale price for homes in Ames, Iowa</a:t>
            </a:r>
            <a:endParaRPr sz="1400">
              <a:solidFill>
                <a:srgbClr val="53C6A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311700" y="196450"/>
            <a:ext cx="85206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Cleaning &amp; Preprocessing</a:t>
            </a:r>
            <a:endParaRPr sz="1837">
              <a:solidFill>
                <a:srgbClr val="53C6A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311700" y="666200"/>
            <a:ext cx="84426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The dataset has 4,181 observations (Homes sold within the past 18-24 months) and 92 features. The data dictionary provided by the city website was vital to understanding the features. 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6500" y="3141128"/>
            <a:ext cx="9168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Missing Values</a:t>
            </a:r>
            <a:endParaRPr b="1">
              <a:solidFill>
                <a:srgbClr val="53C6A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7"/>
          <p:cNvSpPr txBox="1"/>
          <p:nvPr>
            <p:ph type="title"/>
          </p:nvPr>
        </p:nvSpPr>
        <p:spPr>
          <a:xfrm>
            <a:off x="367418" y="1628625"/>
            <a:ext cx="2330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1020"/>
              <a:t>General Rule: &gt; 10% </a:t>
            </a:r>
            <a:endParaRPr sz="1020"/>
          </a:p>
        </p:txBody>
      </p:sp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367418" y="1923704"/>
            <a:ext cx="2330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Eliminate features that have more than 10% missing values. Here all features that were eliminated by this had &gt; 50% missing values </a:t>
            </a:r>
            <a:endParaRPr sz="800"/>
          </a:p>
        </p:txBody>
      </p:sp>
      <p:sp>
        <p:nvSpPr>
          <p:cNvPr id="208" name="Google Shape;208;p27"/>
          <p:cNvSpPr txBox="1"/>
          <p:nvPr/>
        </p:nvSpPr>
        <p:spPr>
          <a:xfrm>
            <a:off x="1641050" y="2556650"/>
            <a:ext cx="8580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Outliers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7"/>
          <p:cNvSpPr txBox="1"/>
          <p:nvPr>
            <p:ph type="title"/>
          </p:nvPr>
        </p:nvSpPr>
        <p:spPr>
          <a:xfrm>
            <a:off x="1869365" y="3620543"/>
            <a:ext cx="2330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020">
                <a:solidFill>
                  <a:srgbClr val="434343"/>
                </a:solidFill>
              </a:rPr>
              <a:t>Explore the +- 2.5% Target Values</a:t>
            </a:r>
            <a:endParaRPr sz="102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SzPts val="990"/>
              <a:buNone/>
            </a:pPr>
            <a:r>
              <a:t/>
            </a:r>
            <a:endParaRPr sz="1020"/>
          </a:p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1869365" y="3915622"/>
            <a:ext cx="2330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>
                <a:solidFill>
                  <a:srgbClr val="434343"/>
                </a:solidFill>
              </a:rPr>
              <a:t>Eliminate observations that fall too far outside of the “middle” based on the distribution of the data (which is fairly normal).</a:t>
            </a:r>
            <a:endParaRPr sz="700">
              <a:solidFill>
                <a:srgbClr val="434343"/>
              </a:solidFill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2654225" y="3141125"/>
            <a:ext cx="1955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Seasonal Adjustment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7"/>
          <p:cNvSpPr txBox="1"/>
          <p:nvPr>
            <p:ph type="title"/>
          </p:nvPr>
        </p:nvSpPr>
        <p:spPr>
          <a:xfrm>
            <a:off x="3396181" y="1628625"/>
            <a:ext cx="2330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020">
                <a:solidFill>
                  <a:srgbClr val="434343"/>
                </a:solidFill>
              </a:rPr>
              <a:t>Augment the Data</a:t>
            </a:r>
            <a:endParaRPr sz="102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SzPts val="990"/>
              <a:buNone/>
            </a:pPr>
            <a:r>
              <a:t/>
            </a:r>
            <a:endParaRPr sz="1020"/>
          </a:p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3396181" y="1923704"/>
            <a:ext cx="2330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>
                <a:solidFill>
                  <a:srgbClr val="434343"/>
                </a:solidFill>
              </a:rPr>
              <a:t>Add HPI: A quarterly index that measures that average price change in repeat sales or refinancing on the same properties </a:t>
            </a:r>
            <a:endParaRPr sz="800">
              <a:solidFill>
                <a:srgbClr val="434343"/>
              </a:solidFill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4361425" y="2556650"/>
            <a:ext cx="1502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Data Leakage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7"/>
          <p:cNvSpPr txBox="1"/>
          <p:nvPr>
            <p:ph type="title"/>
          </p:nvPr>
        </p:nvSpPr>
        <p:spPr>
          <a:xfrm>
            <a:off x="4926382" y="3620543"/>
            <a:ext cx="2330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1020">
                <a:solidFill>
                  <a:srgbClr val="434343"/>
                </a:solidFill>
              </a:rPr>
              <a:t>Train Test Split</a:t>
            </a:r>
            <a:endParaRPr sz="1020">
              <a:solidFill>
                <a:srgbClr val="434343"/>
              </a:solidFill>
            </a:endParaRPr>
          </a:p>
        </p:txBody>
      </p: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4926382" y="3915622"/>
            <a:ext cx="2330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>
                <a:solidFill>
                  <a:srgbClr val="434343"/>
                </a:solidFill>
              </a:rPr>
              <a:t>Split the data at this </a:t>
            </a:r>
            <a:r>
              <a:rPr lang="en-GB" sz="700">
                <a:solidFill>
                  <a:srgbClr val="434343"/>
                </a:solidFill>
              </a:rPr>
              <a:t>point prior to examining correlations and trends. </a:t>
            </a:r>
            <a:endParaRPr sz="700">
              <a:solidFill>
                <a:srgbClr val="434343"/>
              </a:solidFill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6177523" y="3141125"/>
            <a:ext cx="1955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Feature Engineering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7"/>
          <p:cNvSpPr txBox="1"/>
          <p:nvPr>
            <p:ph type="title"/>
          </p:nvPr>
        </p:nvSpPr>
        <p:spPr>
          <a:xfrm>
            <a:off x="6451586" y="1628625"/>
            <a:ext cx="2330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1020">
                <a:solidFill>
                  <a:srgbClr val="434343"/>
                </a:solidFill>
              </a:rPr>
              <a:t>Exploratory Data Analysis</a:t>
            </a:r>
            <a:endParaRPr sz="1020">
              <a:solidFill>
                <a:srgbClr val="434343"/>
              </a:solidFill>
            </a:endParaRPr>
          </a:p>
        </p:txBody>
      </p:sp>
      <p:sp>
        <p:nvSpPr>
          <p:cNvPr id="219" name="Google Shape;219;p27"/>
          <p:cNvSpPr txBox="1"/>
          <p:nvPr>
            <p:ph idx="1" type="body"/>
          </p:nvPr>
        </p:nvSpPr>
        <p:spPr>
          <a:xfrm>
            <a:off x="6451586" y="1923704"/>
            <a:ext cx="2330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>
                <a:solidFill>
                  <a:srgbClr val="434343"/>
                </a:solidFill>
              </a:rPr>
              <a:t>The goal is to reduce the </a:t>
            </a:r>
            <a:r>
              <a:rPr lang="en-GB" sz="800">
                <a:solidFill>
                  <a:srgbClr val="434343"/>
                </a:solidFill>
              </a:rPr>
              <a:t>feature</a:t>
            </a:r>
            <a:r>
              <a:rPr lang="en-GB" sz="800">
                <a:solidFill>
                  <a:srgbClr val="434343"/>
                </a:solidFill>
              </a:rPr>
              <a:t> space via 1. </a:t>
            </a:r>
            <a:r>
              <a:rPr lang="en-GB" sz="800">
                <a:solidFill>
                  <a:srgbClr val="434343"/>
                </a:solidFill>
              </a:rPr>
              <a:t>eliminating</a:t>
            </a:r>
            <a:r>
              <a:rPr lang="en-GB" sz="800">
                <a:solidFill>
                  <a:srgbClr val="434343"/>
                </a:solidFill>
              </a:rPr>
              <a:t> features that are not useful to predict target, and 2. Combining </a:t>
            </a:r>
            <a:r>
              <a:rPr lang="en-GB" sz="800">
                <a:solidFill>
                  <a:srgbClr val="434343"/>
                </a:solidFill>
              </a:rPr>
              <a:t>existing</a:t>
            </a:r>
            <a:r>
              <a:rPr lang="en-GB" sz="800">
                <a:solidFill>
                  <a:srgbClr val="434343"/>
                </a:solidFill>
              </a:rPr>
              <a:t> features that relate better to target. </a:t>
            </a:r>
            <a:endParaRPr sz="800">
              <a:solidFill>
                <a:srgbClr val="434343"/>
              </a:solidFill>
            </a:endParaRPr>
          </a:p>
        </p:txBody>
      </p:sp>
      <p:pic>
        <p:nvPicPr>
          <p:cNvPr descr="shutterstock_429987889_edited.jpg" id="220" name="Google Shape;220;p27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453269" y="2984160"/>
            <a:ext cx="8697233" cy="1692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7"/>
          <p:cNvGrpSpPr/>
          <p:nvPr/>
        </p:nvGrpSpPr>
        <p:grpSpPr>
          <a:xfrm>
            <a:off x="411611" y="2627094"/>
            <a:ext cx="97223" cy="526230"/>
            <a:chOff x="845575" y="2563700"/>
            <a:chExt cx="92400" cy="411825"/>
          </a:xfrm>
        </p:grpSpPr>
        <p:cxnSp>
          <p:nvCxnSpPr>
            <p:cNvPr id="222" name="Google Shape;222;p2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53C6A1">
                  <a:alpha val="50000"/>
                </a:srgbClr>
              </a:outerShdw>
            </a:effectLst>
          </p:spPr>
        </p:cxnSp>
        <p:sp>
          <p:nvSpPr>
            <p:cNvPr id="223" name="Google Shape;223;p2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57150" rotWithShape="0" algn="bl" dir="5400000" dist="19050">
                <a:srgbClr val="53C6A1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7"/>
          <p:cNvGrpSpPr/>
          <p:nvPr/>
        </p:nvGrpSpPr>
        <p:grpSpPr>
          <a:xfrm rot="10800000">
            <a:off x="1938360" y="2984188"/>
            <a:ext cx="97223" cy="526230"/>
            <a:chOff x="2070100" y="2563700"/>
            <a:chExt cx="92400" cy="411825"/>
          </a:xfrm>
        </p:grpSpPr>
        <p:cxnSp>
          <p:nvCxnSpPr>
            <p:cNvPr id="225" name="Google Shape;225;p27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6" name="Google Shape;226;p27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7"/>
          <p:cNvGrpSpPr/>
          <p:nvPr/>
        </p:nvGrpSpPr>
        <p:grpSpPr>
          <a:xfrm>
            <a:off x="3464816" y="2627094"/>
            <a:ext cx="97223" cy="526230"/>
            <a:chOff x="845575" y="2563700"/>
            <a:chExt cx="92400" cy="411825"/>
          </a:xfrm>
        </p:grpSpPr>
        <p:cxnSp>
          <p:nvCxnSpPr>
            <p:cNvPr id="228" name="Google Shape;228;p2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9" name="Google Shape;229;p2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27"/>
          <p:cNvGrpSpPr/>
          <p:nvPr/>
        </p:nvGrpSpPr>
        <p:grpSpPr>
          <a:xfrm rot="10800000">
            <a:off x="4991566" y="2984188"/>
            <a:ext cx="97223" cy="526230"/>
            <a:chOff x="2070100" y="2563700"/>
            <a:chExt cx="92400" cy="411825"/>
          </a:xfrm>
        </p:grpSpPr>
        <p:cxnSp>
          <p:nvCxnSpPr>
            <p:cNvPr id="231" name="Google Shape;231;p27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2" name="Google Shape;232;p27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27"/>
          <p:cNvGrpSpPr/>
          <p:nvPr/>
        </p:nvGrpSpPr>
        <p:grpSpPr>
          <a:xfrm>
            <a:off x="6518021" y="2627094"/>
            <a:ext cx="97223" cy="526230"/>
            <a:chOff x="845575" y="2563700"/>
            <a:chExt cx="92400" cy="411825"/>
          </a:xfrm>
        </p:grpSpPr>
        <p:cxnSp>
          <p:nvCxnSpPr>
            <p:cNvPr id="234" name="Google Shape;234;p27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5" name="Google Shape;235;p27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311700" y="196450"/>
            <a:ext cx="85206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Missing Values: (</a:t>
            </a:r>
            <a:r>
              <a:rPr lang="en-GB" sz="1837">
                <a:latin typeface="Fira Sans Light"/>
                <a:ea typeface="Fira Sans Light"/>
                <a:cs typeface="Fira Sans Light"/>
                <a:sym typeface="Fira Sans Light"/>
              </a:rPr>
              <a:t>18 Features</a:t>
            </a: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)</a:t>
            </a:r>
            <a:endParaRPr sz="1837">
              <a:solidFill>
                <a:srgbClr val="53C6A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graphicFrame>
        <p:nvGraphicFramePr>
          <p:cNvPr id="241" name="Google Shape;241;p28"/>
          <p:cNvGraphicFramePr/>
          <p:nvPr/>
        </p:nvGraphicFramePr>
        <p:xfrm>
          <a:off x="229000" y="74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{91464B4C-F4BC-4C24-9BB4-8B29EEED5246}</a:tableStyleId>
              </a:tblPr>
              <a:tblGrid>
                <a:gridCol w="868600"/>
                <a:gridCol w="868600"/>
                <a:gridCol w="868600"/>
                <a:gridCol w="868600"/>
                <a:gridCol w="868600"/>
                <a:gridCol w="868600"/>
                <a:gridCol w="868600"/>
                <a:gridCol w="868600"/>
                <a:gridCol w="868600"/>
                <a:gridCol w="868600"/>
              </a:tblGrid>
              <a:tr h="34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MapRefNo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GeoRefNo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Tier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Range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Prop_Addr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ZngCdPr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ZngCdSc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ZngOLPR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ClassPr_s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Legal_pr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SchD_S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TxD_S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MA_Ownr1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MA_Ownr2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MA_Line1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MA_Line2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MA_City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MA_State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MA_Zip1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MA_Zip2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Rcrd_Yr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Rcrd_Mo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Inst1_No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Inst1_Yr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Inst1_Mo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Inst1TPr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LndAc_S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ImpAc_S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OthAc_S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TtlVal_AsrYr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ValType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X1TPr_D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X1TSc_D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X2TPr_D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X2TSc_D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X1TPr_S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X1TSc_S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X2TPr_S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X2TSc_S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LndAcX1S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ImpAcX1S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ImpAcX2S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HSTtl_D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MilVal_D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HSTtl_S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MilVal_S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AcreX_S1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AcreGr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AcreNt_S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Neighborhood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LotArea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ParType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BldgNo_S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DwlgNo_S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BldgType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YrBuilt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HouseStyle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Foundation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RoofMatl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Ext1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Ext2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MasVnrType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Heating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Central Air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GLA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TtlBsmtSF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TotRmsAbvGrd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Fireplaces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PoolArea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GarageType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GarYrBlt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Cars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GarageArea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YrSold_YYYY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MoSold_MM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SalePrice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SaleType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SaleCond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ParclRel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PA-Nmbr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PA-PreD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PA-Strt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PA-StSfx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PA-PostD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PA-UnTyp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PA-UntNo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Date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Source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NmbrBRs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ClassSc_S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ZngOLSc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311700" y="196450"/>
            <a:ext cx="85206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Cleaning &amp; Preprocessing</a:t>
            </a:r>
            <a:endParaRPr sz="1837">
              <a:solidFill>
                <a:srgbClr val="53C6A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311700" y="666200"/>
            <a:ext cx="84426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The dataset has 4,181 observations (Homes sold within the past 18-24 months) and 92 features. The data dictionary provided by the city website was vital to understanding the features. 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6500" y="3141128"/>
            <a:ext cx="9168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Missing Values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9"/>
          <p:cNvSpPr txBox="1"/>
          <p:nvPr>
            <p:ph type="title"/>
          </p:nvPr>
        </p:nvSpPr>
        <p:spPr>
          <a:xfrm>
            <a:off x="367418" y="1628625"/>
            <a:ext cx="2330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1020">
                <a:solidFill>
                  <a:srgbClr val="434343"/>
                </a:solidFill>
              </a:rPr>
              <a:t>General Rule: &gt; 10% </a:t>
            </a:r>
            <a:endParaRPr sz="1020">
              <a:solidFill>
                <a:srgbClr val="434343"/>
              </a:solidFill>
            </a:endParaRPr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367418" y="1923704"/>
            <a:ext cx="2330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>
                <a:solidFill>
                  <a:srgbClr val="434343"/>
                </a:solidFill>
              </a:rPr>
              <a:t>Eliminate features that have more than 10% missing values. Here all features that were eliminated by this had &gt; 50% missing values </a:t>
            </a:r>
            <a:endParaRPr sz="800">
              <a:solidFill>
                <a:srgbClr val="434343"/>
              </a:solidFill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1641050" y="2556650"/>
            <a:ext cx="8580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Outliers</a:t>
            </a:r>
            <a:endParaRPr b="1">
              <a:solidFill>
                <a:srgbClr val="53C6A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9"/>
          <p:cNvSpPr txBox="1"/>
          <p:nvPr>
            <p:ph type="title"/>
          </p:nvPr>
        </p:nvSpPr>
        <p:spPr>
          <a:xfrm>
            <a:off x="1869365" y="3620543"/>
            <a:ext cx="2330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020"/>
              <a:t>Explore the +- 2.5% Target Values</a:t>
            </a:r>
            <a:endParaRPr sz="102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SzPts val="990"/>
              <a:buNone/>
            </a:pPr>
            <a:r>
              <a:t/>
            </a:r>
            <a:endParaRPr sz="1020"/>
          </a:p>
        </p:txBody>
      </p:sp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1869365" y="3915622"/>
            <a:ext cx="2330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/>
              <a:t>Eliminate observations that fall too far outside of the “middle” based on the distribution of the data (which is fairly normal).</a:t>
            </a:r>
            <a:endParaRPr sz="700"/>
          </a:p>
        </p:txBody>
      </p:sp>
      <p:sp>
        <p:nvSpPr>
          <p:cNvPr id="254" name="Google Shape;254;p29"/>
          <p:cNvSpPr txBox="1"/>
          <p:nvPr/>
        </p:nvSpPr>
        <p:spPr>
          <a:xfrm>
            <a:off x="2654225" y="3141125"/>
            <a:ext cx="1955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Seasonal Adjustment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9"/>
          <p:cNvSpPr txBox="1"/>
          <p:nvPr>
            <p:ph type="title"/>
          </p:nvPr>
        </p:nvSpPr>
        <p:spPr>
          <a:xfrm>
            <a:off x="3396181" y="1628625"/>
            <a:ext cx="2330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020">
                <a:solidFill>
                  <a:srgbClr val="434343"/>
                </a:solidFill>
              </a:rPr>
              <a:t>Augment the Data</a:t>
            </a:r>
            <a:endParaRPr sz="102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SzPts val="990"/>
              <a:buNone/>
            </a:pPr>
            <a:r>
              <a:t/>
            </a:r>
            <a:endParaRPr sz="1020">
              <a:solidFill>
                <a:srgbClr val="434343"/>
              </a:solidFill>
            </a:endParaRPr>
          </a:p>
        </p:txBody>
      </p:sp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3396181" y="1923704"/>
            <a:ext cx="2330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>
                <a:solidFill>
                  <a:srgbClr val="434343"/>
                </a:solidFill>
              </a:rPr>
              <a:t>Add HPI: A quarterly index that measures that average price change in repeat sales or refinancing on the same properties </a:t>
            </a:r>
            <a:endParaRPr sz="800">
              <a:solidFill>
                <a:srgbClr val="434343"/>
              </a:solidFill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4361425" y="2556650"/>
            <a:ext cx="1502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Data Leakage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9"/>
          <p:cNvSpPr txBox="1"/>
          <p:nvPr>
            <p:ph type="title"/>
          </p:nvPr>
        </p:nvSpPr>
        <p:spPr>
          <a:xfrm>
            <a:off x="4926382" y="3620543"/>
            <a:ext cx="2330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1020">
                <a:solidFill>
                  <a:srgbClr val="434343"/>
                </a:solidFill>
              </a:rPr>
              <a:t>Train Test Split</a:t>
            </a:r>
            <a:endParaRPr sz="1020">
              <a:solidFill>
                <a:srgbClr val="434343"/>
              </a:solidFill>
            </a:endParaRPr>
          </a:p>
        </p:txBody>
      </p:sp>
      <p:sp>
        <p:nvSpPr>
          <p:cNvPr id="259" name="Google Shape;259;p29"/>
          <p:cNvSpPr txBox="1"/>
          <p:nvPr>
            <p:ph idx="1" type="body"/>
          </p:nvPr>
        </p:nvSpPr>
        <p:spPr>
          <a:xfrm>
            <a:off x="4926382" y="3915622"/>
            <a:ext cx="2330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>
                <a:solidFill>
                  <a:srgbClr val="434343"/>
                </a:solidFill>
              </a:rPr>
              <a:t>Split the data at this point prior to examining correlations and trends. </a:t>
            </a:r>
            <a:endParaRPr sz="700">
              <a:solidFill>
                <a:srgbClr val="434343"/>
              </a:solidFill>
            </a:endParaRPr>
          </a:p>
        </p:txBody>
      </p:sp>
      <p:sp>
        <p:nvSpPr>
          <p:cNvPr id="260" name="Google Shape;260;p29"/>
          <p:cNvSpPr txBox="1"/>
          <p:nvPr/>
        </p:nvSpPr>
        <p:spPr>
          <a:xfrm>
            <a:off x="6177523" y="3141125"/>
            <a:ext cx="1955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Feature Engineering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9"/>
          <p:cNvSpPr txBox="1"/>
          <p:nvPr>
            <p:ph type="title"/>
          </p:nvPr>
        </p:nvSpPr>
        <p:spPr>
          <a:xfrm>
            <a:off x="6451586" y="1628625"/>
            <a:ext cx="2330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1020">
                <a:solidFill>
                  <a:srgbClr val="434343"/>
                </a:solidFill>
              </a:rPr>
              <a:t>Exploratory Data Analysis</a:t>
            </a:r>
            <a:endParaRPr sz="1020">
              <a:solidFill>
                <a:srgbClr val="434343"/>
              </a:solidFill>
            </a:endParaRPr>
          </a:p>
        </p:txBody>
      </p:sp>
      <p:sp>
        <p:nvSpPr>
          <p:cNvPr id="262" name="Google Shape;262;p29"/>
          <p:cNvSpPr txBox="1"/>
          <p:nvPr>
            <p:ph idx="1" type="body"/>
          </p:nvPr>
        </p:nvSpPr>
        <p:spPr>
          <a:xfrm>
            <a:off x="6451586" y="1923704"/>
            <a:ext cx="2330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>
                <a:solidFill>
                  <a:srgbClr val="434343"/>
                </a:solidFill>
              </a:rPr>
              <a:t>The goal is to reduce the feature space via 1. eliminating features that are not useful to predict target, and 2. Combining existing features that relate better to target. </a:t>
            </a:r>
            <a:endParaRPr sz="800">
              <a:solidFill>
                <a:srgbClr val="434343"/>
              </a:solidFill>
            </a:endParaRPr>
          </a:p>
        </p:txBody>
      </p:sp>
      <p:pic>
        <p:nvPicPr>
          <p:cNvPr descr="shutterstock_429987889_edited.jpg" id="263" name="Google Shape;263;p29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453269" y="2984160"/>
            <a:ext cx="8697233" cy="1692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29"/>
          <p:cNvGrpSpPr/>
          <p:nvPr/>
        </p:nvGrpSpPr>
        <p:grpSpPr>
          <a:xfrm>
            <a:off x="411611" y="2627094"/>
            <a:ext cx="97223" cy="526230"/>
            <a:chOff x="845575" y="2563700"/>
            <a:chExt cx="92400" cy="411825"/>
          </a:xfrm>
        </p:grpSpPr>
        <p:cxnSp>
          <p:nvCxnSpPr>
            <p:cNvPr id="265" name="Google Shape;265;p29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6" name="Google Shape;266;p29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Google Shape;267;p29"/>
          <p:cNvGrpSpPr/>
          <p:nvPr/>
        </p:nvGrpSpPr>
        <p:grpSpPr>
          <a:xfrm rot="10800000">
            <a:off x="1938360" y="2984188"/>
            <a:ext cx="97223" cy="526230"/>
            <a:chOff x="2070100" y="2563700"/>
            <a:chExt cx="92400" cy="411825"/>
          </a:xfrm>
        </p:grpSpPr>
        <p:cxnSp>
          <p:nvCxnSpPr>
            <p:cNvPr id="268" name="Google Shape;268;p29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53C6A1">
                  <a:alpha val="50000"/>
                </a:srgbClr>
              </a:outerShdw>
            </a:effectLst>
          </p:spPr>
        </p:cxnSp>
        <p:sp>
          <p:nvSpPr>
            <p:cNvPr id="269" name="Google Shape;269;p29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57150" rotWithShape="0" algn="bl" dir="5400000" dist="19050">
                <a:srgbClr val="53C6A1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29"/>
          <p:cNvGrpSpPr/>
          <p:nvPr/>
        </p:nvGrpSpPr>
        <p:grpSpPr>
          <a:xfrm>
            <a:off x="3464816" y="2627094"/>
            <a:ext cx="97223" cy="526230"/>
            <a:chOff x="845575" y="2563700"/>
            <a:chExt cx="92400" cy="411825"/>
          </a:xfrm>
        </p:grpSpPr>
        <p:cxnSp>
          <p:nvCxnSpPr>
            <p:cNvPr id="271" name="Google Shape;271;p29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2" name="Google Shape;272;p29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29"/>
          <p:cNvGrpSpPr/>
          <p:nvPr/>
        </p:nvGrpSpPr>
        <p:grpSpPr>
          <a:xfrm rot="10800000">
            <a:off x="4991566" y="2984188"/>
            <a:ext cx="97223" cy="526230"/>
            <a:chOff x="2070100" y="2563700"/>
            <a:chExt cx="92400" cy="411825"/>
          </a:xfrm>
        </p:grpSpPr>
        <p:cxnSp>
          <p:nvCxnSpPr>
            <p:cNvPr id="274" name="Google Shape;274;p29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5" name="Google Shape;275;p29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29"/>
          <p:cNvGrpSpPr/>
          <p:nvPr/>
        </p:nvGrpSpPr>
        <p:grpSpPr>
          <a:xfrm>
            <a:off x="6518021" y="2627094"/>
            <a:ext cx="97223" cy="526230"/>
            <a:chOff x="845575" y="2563700"/>
            <a:chExt cx="92400" cy="411825"/>
          </a:xfrm>
        </p:grpSpPr>
        <p:cxnSp>
          <p:nvCxnSpPr>
            <p:cNvPr id="277" name="Google Shape;277;p29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8" name="Google Shape;278;p29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title"/>
          </p:nvPr>
        </p:nvSpPr>
        <p:spPr>
          <a:xfrm>
            <a:off x="311700" y="196450"/>
            <a:ext cx="85206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Outliers</a:t>
            </a: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: (</a:t>
            </a:r>
            <a:r>
              <a:rPr lang="en-GB" sz="1837">
                <a:latin typeface="Fira Sans Light"/>
                <a:ea typeface="Fira Sans Light"/>
                <a:cs typeface="Fira Sans Light"/>
                <a:sym typeface="Fira Sans Light"/>
              </a:rPr>
              <a:t>99 Observations</a:t>
            </a: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)</a:t>
            </a:r>
            <a:endParaRPr sz="1837">
              <a:solidFill>
                <a:srgbClr val="53C6A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graphicFrame>
        <p:nvGraphicFramePr>
          <p:cNvPr id="284" name="Google Shape;284;p30"/>
          <p:cNvGraphicFramePr/>
          <p:nvPr/>
        </p:nvGraphicFramePr>
        <p:xfrm>
          <a:off x="229000" y="74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{91464B4C-F4BC-4C24-9BB4-8B29EEED5246}</a:tableStyleId>
              </a:tblPr>
              <a:tblGrid>
                <a:gridCol w="868600"/>
                <a:gridCol w="868600"/>
                <a:gridCol w="868600"/>
                <a:gridCol w="868600"/>
                <a:gridCol w="868600"/>
                <a:gridCol w="868600"/>
                <a:gridCol w="868600"/>
                <a:gridCol w="868600"/>
                <a:gridCol w="868600"/>
                <a:gridCol w="868600"/>
              </a:tblGrid>
              <a:tr h="34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MapRefNo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GeoRefNo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Tier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Range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Prop_Addr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ZngCdPr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ZngCdSc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ZngOLPR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ClassPr_s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Legal_pr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SchD_S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TxD_S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MA_Ownr1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MA_Ownr2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MA_Line1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MA_Line2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MA_City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MA_State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MA_Zip1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MA_Zip2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Rcrd_Yr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Rcrd_Mo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Inst1_No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Inst1_Yr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Inst1_Mo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Inst1TPr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LndAc_S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ImpAc_S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OthAc_S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TtlVal_AsrYr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ValType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X1TPr_D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X1TSc_D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X2TPr_D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X2TSc_D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X1TPr_S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X1TSc_S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X2TPr_S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X2TSc_S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LndAcX1S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ImpAcX1S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ImpAcX2S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HSTtl_D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MilVal_D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HSTtl_S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MilVal_S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AcreX_S1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AcreGr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AcreNt_S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Neighborhood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LotArea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accent6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ParType</a:t>
                      </a:r>
                      <a:endParaRPr sz="800">
                        <a:solidFill>
                          <a:schemeClr val="accent6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BldgNo_S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DwlgNo_S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BldgType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YrBuilt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HouseStyle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Foundation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RoofMatl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Ext1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Ext2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MasVnrType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Heating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Central Air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GLA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TtlBsmtSF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TotRmsAbvGrd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Fireplaces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PoolArea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GarageType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GarYrBlt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Cars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GarageArea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YrSold_YYYY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MoSold_MM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SalePrice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SaleType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SaleCond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ParclRel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PA-Nmbr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PA-PreD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PA-Strt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PA-StSfx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PA-PostD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PA-UnTyp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PA-UntNo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Date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Source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NmbrBRs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ClassSc_S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ZngOLSc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85" name="Google Shape;2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225" y="1094675"/>
            <a:ext cx="3487406" cy="283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150" y="1094675"/>
            <a:ext cx="2224375" cy="8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150" y="3054350"/>
            <a:ext cx="2645675" cy="8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>
            <p:ph type="title"/>
          </p:nvPr>
        </p:nvSpPr>
        <p:spPr>
          <a:xfrm>
            <a:off x="311700" y="196450"/>
            <a:ext cx="85206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Cleaning &amp; Preprocessing</a:t>
            </a:r>
            <a:endParaRPr sz="1837">
              <a:solidFill>
                <a:srgbClr val="53C6A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93" name="Google Shape;293;p31"/>
          <p:cNvSpPr txBox="1"/>
          <p:nvPr>
            <p:ph idx="1" type="body"/>
          </p:nvPr>
        </p:nvSpPr>
        <p:spPr>
          <a:xfrm>
            <a:off x="311700" y="666200"/>
            <a:ext cx="84426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The dataset has 4,181 observations (Homes sold within the past 18-24 months) and 92 features. The data dictionary provided by the city website was vital to understanding the features. 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94" name="Google Shape;294;p31"/>
          <p:cNvSpPr txBox="1"/>
          <p:nvPr/>
        </p:nvSpPr>
        <p:spPr>
          <a:xfrm>
            <a:off x="6500" y="3141128"/>
            <a:ext cx="9168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Missing Values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1"/>
          <p:cNvSpPr txBox="1"/>
          <p:nvPr>
            <p:ph type="title"/>
          </p:nvPr>
        </p:nvSpPr>
        <p:spPr>
          <a:xfrm>
            <a:off x="367418" y="1628625"/>
            <a:ext cx="2330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1020">
                <a:solidFill>
                  <a:srgbClr val="434343"/>
                </a:solidFill>
              </a:rPr>
              <a:t>General Rule: &gt; 10% </a:t>
            </a:r>
            <a:endParaRPr sz="1020">
              <a:solidFill>
                <a:srgbClr val="434343"/>
              </a:solidFill>
            </a:endParaRPr>
          </a:p>
        </p:txBody>
      </p:sp>
      <p:sp>
        <p:nvSpPr>
          <p:cNvPr id="296" name="Google Shape;296;p31"/>
          <p:cNvSpPr txBox="1"/>
          <p:nvPr>
            <p:ph idx="1" type="body"/>
          </p:nvPr>
        </p:nvSpPr>
        <p:spPr>
          <a:xfrm>
            <a:off x="367418" y="1923704"/>
            <a:ext cx="2330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>
                <a:solidFill>
                  <a:srgbClr val="434343"/>
                </a:solidFill>
              </a:rPr>
              <a:t>Eliminate features that have more than 10% missing values. Here all features that were eliminated by this had &gt; 50% missing values </a:t>
            </a:r>
            <a:endParaRPr sz="800">
              <a:solidFill>
                <a:srgbClr val="434343"/>
              </a:solidFill>
            </a:endParaRPr>
          </a:p>
        </p:txBody>
      </p:sp>
      <p:sp>
        <p:nvSpPr>
          <p:cNvPr id="297" name="Google Shape;297;p31"/>
          <p:cNvSpPr txBox="1"/>
          <p:nvPr/>
        </p:nvSpPr>
        <p:spPr>
          <a:xfrm>
            <a:off x="1641050" y="2556650"/>
            <a:ext cx="8580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Outliers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31"/>
          <p:cNvSpPr txBox="1"/>
          <p:nvPr>
            <p:ph type="title"/>
          </p:nvPr>
        </p:nvSpPr>
        <p:spPr>
          <a:xfrm>
            <a:off x="1869365" y="3620543"/>
            <a:ext cx="2330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020">
                <a:solidFill>
                  <a:srgbClr val="434343"/>
                </a:solidFill>
              </a:rPr>
              <a:t>Explore the +- 2.5% Target Values</a:t>
            </a:r>
            <a:endParaRPr sz="102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SzPts val="990"/>
              <a:buNone/>
            </a:pPr>
            <a:r>
              <a:t/>
            </a:r>
            <a:endParaRPr sz="1020">
              <a:solidFill>
                <a:srgbClr val="434343"/>
              </a:solidFill>
            </a:endParaRPr>
          </a:p>
        </p:txBody>
      </p:sp>
      <p:sp>
        <p:nvSpPr>
          <p:cNvPr id="299" name="Google Shape;299;p31"/>
          <p:cNvSpPr txBox="1"/>
          <p:nvPr>
            <p:ph idx="1" type="body"/>
          </p:nvPr>
        </p:nvSpPr>
        <p:spPr>
          <a:xfrm>
            <a:off x="1869365" y="3915622"/>
            <a:ext cx="2330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>
                <a:solidFill>
                  <a:srgbClr val="434343"/>
                </a:solidFill>
              </a:rPr>
              <a:t>Eliminate observations that fall too far outside of the “middle” based on the distribution of the data (which is fairly normal).</a:t>
            </a:r>
            <a:endParaRPr sz="700">
              <a:solidFill>
                <a:srgbClr val="434343"/>
              </a:solidFill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2654225" y="3141125"/>
            <a:ext cx="1955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Seasonal Adjustment</a:t>
            </a:r>
            <a:endParaRPr b="1">
              <a:solidFill>
                <a:srgbClr val="53C6A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1"/>
          <p:cNvSpPr txBox="1"/>
          <p:nvPr>
            <p:ph type="title"/>
          </p:nvPr>
        </p:nvSpPr>
        <p:spPr>
          <a:xfrm>
            <a:off x="3396181" y="1628625"/>
            <a:ext cx="2330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020"/>
              <a:t>Augment the Data</a:t>
            </a:r>
            <a:endParaRPr sz="102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SzPts val="990"/>
              <a:buNone/>
            </a:pPr>
            <a:r>
              <a:t/>
            </a:r>
            <a:endParaRPr sz="1020"/>
          </a:p>
        </p:txBody>
      </p:sp>
      <p:sp>
        <p:nvSpPr>
          <p:cNvPr id="302" name="Google Shape;302;p31"/>
          <p:cNvSpPr txBox="1"/>
          <p:nvPr>
            <p:ph idx="1" type="body"/>
          </p:nvPr>
        </p:nvSpPr>
        <p:spPr>
          <a:xfrm>
            <a:off x="3396181" y="1923704"/>
            <a:ext cx="2330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Add HPI: A quarterly index that measures that average price change in repeat sales or refinancing on the same properties </a:t>
            </a:r>
            <a:endParaRPr sz="800"/>
          </a:p>
        </p:txBody>
      </p:sp>
      <p:sp>
        <p:nvSpPr>
          <p:cNvPr id="303" name="Google Shape;303;p31"/>
          <p:cNvSpPr txBox="1"/>
          <p:nvPr/>
        </p:nvSpPr>
        <p:spPr>
          <a:xfrm>
            <a:off x="4361425" y="2556650"/>
            <a:ext cx="1502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Data Leakage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1"/>
          <p:cNvSpPr txBox="1"/>
          <p:nvPr>
            <p:ph type="title"/>
          </p:nvPr>
        </p:nvSpPr>
        <p:spPr>
          <a:xfrm>
            <a:off x="4926382" y="3620543"/>
            <a:ext cx="2330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1020">
                <a:solidFill>
                  <a:srgbClr val="434343"/>
                </a:solidFill>
              </a:rPr>
              <a:t>Train Test Split</a:t>
            </a:r>
            <a:endParaRPr sz="1020">
              <a:solidFill>
                <a:srgbClr val="434343"/>
              </a:solidFill>
            </a:endParaRPr>
          </a:p>
        </p:txBody>
      </p:sp>
      <p:sp>
        <p:nvSpPr>
          <p:cNvPr id="305" name="Google Shape;305;p31"/>
          <p:cNvSpPr txBox="1"/>
          <p:nvPr>
            <p:ph idx="1" type="body"/>
          </p:nvPr>
        </p:nvSpPr>
        <p:spPr>
          <a:xfrm>
            <a:off x="4926382" y="3915622"/>
            <a:ext cx="2330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>
                <a:solidFill>
                  <a:srgbClr val="434343"/>
                </a:solidFill>
              </a:rPr>
              <a:t>Split the data at this point prior to examining correlations and trends. </a:t>
            </a:r>
            <a:endParaRPr sz="700">
              <a:solidFill>
                <a:srgbClr val="434343"/>
              </a:solidFill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6177523" y="3141125"/>
            <a:ext cx="1955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Feature Engineering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1"/>
          <p:cNvSpPr txBox="1"/>
          <p:nvPr>
            <p:ph type="title"/>
          </p:nvPr>
        </p:nvSpPr>
        <p:spPr>
          <a:xfrm>
            <a:off x="6451586" y="1628625"/>
            <a:ext cx="2330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1020">
                <a:solidFill>
                  <a:srgbClr val="434343"/>
                </a:solidFill>
              </a:rPr>
              <a:t>Exploratory Data Analysis</a:t>
            </a:r>
            <a:endParaRPr sz="1020">
              <a:solidFill>
                <a:srgbClr val="434343"/>
              </a:solidFill>
            </a:endParaRPr>
          </a:p>
        </p:txBody>
      </p:sp>
      <p:sp>
        <p:nvSpPr>
          <p:cNvPr id="308" name="Google Shape;308;p31"/>
          <p:cNvSpPr txBox="1"/>
          <p:nvPr>
            <p:ph idx="1" type="body"/>
          </p:nvPr>
        </p:nvSpPr>
        <p:spPr>
          <a:xfrm>
            <a:off x="6451586" y="1923704"/>
            <a:ext cx="2330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>
                <a:solidFill>
                  <a:srgbClr val="434343"/>
                </a:solidFill>
              </a:rPr>
              <a:t>The goal is to reduce the feature space via 1. eliminating features that are not useful to predict target, and 2. Combining existing features that relate better to target. </a:t>
            </a:r>
            <a:endParaRPr sz="800">
              <a:solidFill>
                <a:srgbClr val="434343"/>
              </a:solidFill>
            </a:endParaRPr>
          </a:p>
        </p:txBody>
      </p:sp>
      <p:pic>
        <p:nvPicPr>
          <p:cNvPr descr="shutterstock_429987889_edited.jpg" id="309" name="Google Shape;309;p31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453269" y="2984160"/>
            <a:ext cx="8697233" cy="1692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0" name="Google Shape;310;p31"/>
          <p:cNvGrpSpPr/>
          <p:nvPr/>
        </p:nvGrpSpPr>
        <p:grpSpPr>
          <a:xfrm>
            <a:off x="411611" y="2627094"/>
            <a:ext cx="97223" cy="526230"/>
            <a:chOff x="845575" y="2563700"/>
            <a:chExt cx="92400" cy="411825"/>
          </a:xfrm>
        </p:grpSpPr>
        <p:cxnSp>
          <p:nvCxnSpPr>
            <p:cNvPr id="311" name="Google Shape;311;p31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2" name="Google Shape;312;p31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" name="Google Shape;313;p31"/>
          <p:cNvGrpSpPr/>
          <p:nvPr/>
        </p:nvGrpSpPr>
        <p:grpSpPr>
          <a:xfrm rot="10800000">
            <a:off x="1938360" y="2984188"/>
            <a:ext cx="97223" cy="526230"/>
            <a:chOff x="2070100" y="2563700"/>
            <a:chExt cx="92400" cy="411825"/>
          </a:xfrm>
        </p:grpSpPr>
        <p:cxnSp>
          <p:nvCxnSpPr>
            <p:cNvPr id="314" name="Google Shape;314;p31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5" name="Google Shape;315;p31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31"/>
          <p:cNvGrpSpPr/>
          <p:nvPr/>
        </p:nvGrpSpPr>
        <p:grpSpPr>
          <a:xfrm>
            <a:off x="3464816" y="2627094"/>
            <a:ext cx="97223" cy="526230"/>
            <a:chOff x="845575" y="2563700"/>
            <a:chExt cx="92400" cy="411825"/>
          </a:xfrm>
        </p:grpSpPr>
        <p:cxnSp>
          <p:nvCxnSpPr>
            <p:cNvPr id="317" name="Google Shape;317;p31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53C6A1">
                  <a:alpha val="50000"/>
                </a:srgbClr>
              </a:outerShdw>
            </a:effectLst>
          </p:spPr>
        </p:cxnSp>
        <p:sp>
          <p:nvSpPr>
            <p:cNvPr id="318" name="Google Shape;318;p31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57150" rotWithShape="0" algn="bl" dir="5400000" dist="19050">
                <a:srgbClr val="53C6A1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31"/>
          <p:cNvGrpSpPr/>
          <p:nvPr/>
        </p:nvGrpSpPr>
        <p:grpSpPr>
          <a:xfrm rot="10800000">
            <a:off x="4991566" y="2984188"/>
            <a:ext cx="97223" cy="526230"/>
            <a:chOff x="2070100" y="2563700"/>
            <a:chExt cx="92400" cy="411825"/>
          </a:xfrm>
        </p:grpSpPr>
        <p:cxnSp>
          <p:nvCxnSpPr>
            <p:cNvPr id="320" name="Google Shape;320;p31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1" name="Google Shape;321;p31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31"/>
          <p:cNvGrpSpPr/>
          <p:nvPr/>
        </p:nvGrpSpPr>
        <p:grpSpPr>
          <a:xfrm>
            <a:off x="6518021" y="2627094"/>
            <a:ext cx="97223" cy="526230"/>
            <a:chOff x="845575" y="2563700"/>
            <a:chExt cx="92400" cy="411825"/>
          </a:xfrm>
        </p:grpSpPr>
        <p:cxnSp>
          <p:nvCxnSpPr>
            <p:cNvPr id="323" name="Google Shape;323;p31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4" name="Google Shape;324;p31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/>
          <p:nvPr>
            <p:ph type="title"/>
          </p:nvPr>
        </p:nvSpPr>
        <p:spPr>
          <a:xfrm>
            <a:off x="311700" y="196450"/>
            <a:ext cx="85206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Seasonal Adjustment</a:t>
            </a: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: (</a:t>
            </a:r>
            <a:r>
              <a:rPr lang="en-GB" sz="1837">
                <a:latin typeface="Fira Sans Light"/>
                <a:ea typeface="Fira Sans Light"/>
                <a:cs typeface="Fira Sans Light"/>
                <a:sym typeface="Fira Sans Light"/>
              </a:rPr>
              <a:t>1 New Feature</a:t>
            </a: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)</a:t>
            </a:r>
            <a:endParaRPr sz="1837">
              <a:solidFill>
                <a:srgbClr val="53C6A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graphicFrame>
        <p:nvGraphicFramePr>
          <p:cNvPr id="330" name="Google Shape;330;p32"/>
          <p:cNvGraphicFramePr/>
          <p:nvPr/>
        </p:nvGraphicFramePr>
        <p:xfrm>
          <a:off x="229000" y="74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{91464B4C-F4BC-4C24-9BB4-8B29EEED5246}</a:tableStyleId>
              </a:tblPr>
              <a:tblGrid>
                <a:gridCol w="868600"/>
                <a:gridCol w="868600"/>
                <a:gridCol w="868600"/>
                <a:gridCol w="868600"/>
                <a:gridCol w="868600"/>
                <a:gridCol w="868600"/>
                <a:gridCol w="868600"/>
                <a:gridCol w="868600"/>
                <a:gridCol w="868600"/>
                <a:gridCol w="868600"/>
              </a:tblGrid>
              <a:tr h="34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MapRefNo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GeoRefNo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Tier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Range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Prop_Addr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ZngCdPr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ZngCdSc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ZngOLPR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ClassPr_s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Legal_pr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SchD_S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TxD_S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MA_Ownr1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MA_Ownr2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MA_Line1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MA_Line2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MA_City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MA_State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MA_Zip1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MA_Zip2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Rcrd_Yr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Rcrd_Mo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Inst1_No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Inst1_Yr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Inst1_Mo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Inst1TPr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LndAc_S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ImpAc_S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OthAc_S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TtlVal_AsrYr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ValType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X1TPr_D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X1TSc_D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X2TPr_D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X2TSc_D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X1TPr_S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X1TSc_S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X2TPr_S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X2TSc_S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LndAcX1S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ImpAcX1S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ImpAcX2S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HSTtl_D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MilVal_D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HSTtl_S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MilVal_S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AcreX_S1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AcreGr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AcreNt_S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Neighborhood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LotArea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ParType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BldgNo_S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DwlgNo_S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BldgType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YrBuilt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HouseStyle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Foundation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RoofMatl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Ext1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Ext2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MasVnrType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Heating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Central Air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GLA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TtlBsmtSF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TotRmsAbvGrd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Fireplaces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PoolArea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GarageType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GarYrBlt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Cars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GarageArea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53C6A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YrSold_YYYY</a:t>
                      </a:r>
                      <a:endParaRPr sz="800">
                        <a:solidFill>
                          <a:srgbClr val="53C6A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53C6A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53C6A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MoSold_MM</a:t>
                      </a:r>
                      <a:endParaRPr sz="800">
                        <a:solidFill>
                          <a:srgbClr val="53C6A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53C6A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SalePrice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SaleType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SaleCond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ParclRel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PA-Nmbr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PA-PreD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PA-Strt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PA-StSfx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PA-PostD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PA-UnTyp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PA-UntNo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Date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Source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NmbrBRs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ClassSc_S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ZngOLSc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accent6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HPI</a:t>
                      </a:r>
                      <a:endParaRPr sz="800">
                        <a:solidFill>
                          <a:schemeClr val="accent6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/>
          <p:nvPr>
            <p:ph type="title"/>
          </p:nvPr>
        </p:nvSpPr>
        <p:spPr>
          <a:xfrm>
            <a:off x="311700" y="196450"/>
            <a:ext cx="85206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Cleaning &amp; Preprocessing</a:t>
            </a:r>
            <a:endParaRPr sz="1837">
              <a:solidFill>
                <a:srgbClr val="53C6A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36" name="Google Shape;336;p33"/>
          <p:cNvSpPr txBox="1"/>
          <p:nvPr>
            <p:ph idx="1" type="body"/>
          </p:nvPr>
        </p:nvSpPr>
        <p:spPr>
          <a:xfrm>
            <a:off x="311700" y="666200"/>
            <a:ext cx="84426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The dataset has 4,181 observations (Homes sold within the past 18-24 months) and 92 features. The data dictionary provided by the city website was vital to understanding the features. 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37" name="Google Shape;337;p33"/>
          <p:cNvSpPr txBox="1"/>
          <p:nvPr/>
        </p:nvSpPr>
        <p:spPr>
          <a:xfrm>
            <a:off x="6500" y="3141128"/>
            <a:ext cx="9168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Missing Values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33"/>
          <p:cNvSpPr txBox="1"/>
          <p:nvPr>
            <p:ph type="title"/>
          </p:nvPr>
        </p:nvSpPr>
        <p:spPr>
          <a:xfrm>
            <a:off x="367418" y="1628625"/>
            <a:ext cx="2330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1020">
                <a:solidFill>
                  <a:srgbClr val="434343"/>
                </a:solidFill>
              </a:rPr>
              <a:t>General Rule: &gt; 10% </a:t>
            </a:r>
            <a:endParaRPr sz="1020">
              <a:solidFill>
                <a:srgbClr val="434343"/>
              </a:solidFill>
            </a:endParaRPr>
          </a:p>
        </p:txBody>
      </p:sp>
      <p:sp>
        <p:nvSpPr>
          <p:cNvPr id="339" name="Google Shape;339;p33"/>
          <p:cNvSpPr txBox="1"/>
          <p:nvPr>
            <p:ph idx="1" type="body"/>
          </p:nvPr>
        </p:nvSpPr>
        <p:spPr>
          <a:xfrm>
            <a:off x="367418" y="1923704"/>
            <a:ext cx="2330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>
                <a:solidFill>
                  <a:srgbClr val="434343"/>
                </a:solidFill>
              </a:rPr>
              <a:t>Eliminate features that have more than 10% missing values. Here all features that were eliminated by this had &gt; 50% missing values </a:t>
            </a:r>
            <a:endParaRPr sz="800">
              <a:solidFill>
                <a:srgbClr val="434343"/>
              </a:solidFill>
            </a:endParaRPr>
          </a:p>
        </p:txBody>
      </p:sp>
      <p:sp>
        <p:nvSpPr>
          <p:cNvPr id="340" name="Google Shape;340;p33"/>
          <p:cNvSpPr txBox="1"/>
          <p:nvPr/>
        </p:nvSpPr>
        <p:spPr>
          <a:xfrm>
            <a:off x="1641050" y="2556650"/>
            <a:ext cx="8580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Outliers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33"/>
          <p:cNvSpPr txBox="1"/>
          <p:nvPr>
            <p:ph type="title"/>
          </p:nvPr>
        </p:nvSpPr>
        <p:spPr>
          <a:xfrm>
            <a:off x="1869365" y="3620543"/>
            <a:ext cx="2330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020">
                <a:solidFill>
                  <a:srgbClr val="434343"/>
                </a:solidFill>
              </a:rPr>
              <a:t>Explore the +- 2.5% Target Values</a:t>
            </a:r>
            <a:endParaRPr sz="102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SzPts val="990"/>
              <a:buNone/>
            </a:pPr>
            <a:r>
              <a:t/>
            </a:r>
            <a:endParaRPr sz="1020">
              <a:solidFill>
                <a:srgbClr val="434343"/>
              </a:solidFill>
            </a:endParaRPr>
          </a:p>
        </p:txBody>
      </p:sp>
      <p:sp>
        <p:nvSpPr>
          <p:cNvPr id="342" name="Google Shape;342;p33"/>
          <p:cNvSpPr txBox="1"/>
          <p:nvPr>
            <p:ph idx="1" type="body"/>
          </p:nvPr>
        </p:nvSpPr>
        <p:spPr>
          <a:xfrm>
            <a:off x="1869365" y="3915622"/>
            <a:ext cx="2330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>
                <a:solidFill>
                  <a:srgbClr val="434343"/>
                </a:solidFill>
              </a:rPr>
              <a:t>Eliminate observations that fall too far outside of the “middle” based on the distribution of the data (which is fairly normal).</a:t>
            </a:r>
            <a:endParaRPr sz="700">
              <a:solidFill>
                <a:srgbClr val="434343"/>
              </a:solidFill>
            </a:endParaRPr>
          </a:p>
        </p:txBody>
      </p:sp>
      <p:sp>
        <p:nvSpPr>
          <p:cNvPr id="343" name="Google Shape;343;p33"/>
          <p:cNvSpPr txBox="1"/>
          <p:nvPr/>
        </p:nvSpPr>
        <p:spPr>
          <a:xfrm>
            <a:off x="2654225" y="3141125"/>
            <a:ext cx="1955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Seasonal Adjustment</a:t>
            </a:r>
            <a:endParaRPr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33"/>
          <p:cNvSpPr txBox="1"/>
          <p:nvPr>
            <p:ph type="title"/>
          </p:nvPr>
        </p:nvSpPr>
        <p:spPr>
          <a:xfrm>
            <a:off x="3396181" y="1628625"/>
            <a:ext cx="2330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020">
                <a:solidFill>
                  <a:srgbClr val="434343"/>
                </a:solidFill>
              </a:rPr>
              <a:t>Augment the Data</a:t>
            </a:r>
            <a:endParaRPr sz="102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SzPts val="990"/>
              <a:buNone/>
            </a:pPr>
            <a:r>
              <a:t/>
            </a:r>
            <a:endParaRPr sz="1020">
              <a:solidFill>
                <a:srgbClr val="434343"/>
              </a:solidFill>
            </a:endParaRPr>
          </a:p>
        </p:txBody>
      </p:sp>
      <p:sp>
        <p:nvSpPr>
          <p:cNvPr id="345" name="Google Shape;345;p33"/>
          <p:cNvSpPr txBox="1"/>
          <p:nvPr>
            <p:ph idx="1" type="body"/>
          </p:nvPr>
        </p:nvSpPr>
        <p:spPr>
          <a:xfrm>
            <a:off x="3396181" y="1923704"/>
            <a:ext cx="2330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>
                <a:solidFill>
                  <a:srgbClr val="434343"/>
                </a:solidFill>
              </a:rPr>
              <a:t>Add HPI: A quarterly index that measures that average price change in repeat sales or refinancing on the same properties </a:t>
            </a:r>
            <a:endParaRPr sz="800">
              <a:solidFill>
                <a:srgbClr val="434343"/>
              </a:solidFill>
            </a:endParaRPr>
          </a:p>
        </p:txBody>
      </p:sp>
      <p:sp>
        <p:nvSpPr>
          <p:cNvPr id="346" name="Google Shape;346;p33"/>
          <p:cNvSpPr txBox="1"/>
          <p:nvPr/>
        </p:nvSpPr>
        <p:spPr>
          <a:xfrm>
            <a:off x="4361425" y="2556650"/>
            <a:ext cx="1502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Data Leakage</a:t>
            </a:r>
            <a:endParaRPr b="1">
              <a:solidFill>
                <a:srgbClr val="53C6A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33"/>
          <p:cNvSpPr txBox="1"/>
          <p:nvPr>
            <p:ph type="title"/>
          </p:nvPr>
        </p:nvSpPr>
        <p:spPr>
          <a:xfrm>
            <a:off x="4926382" y="3620543"/>
            <a:ext cx="2330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1020"/>
              <a:t>Train Test Split</a:t>
            </a:r>
            <a:endParaRPr sz="1020"/>
          </a:p>
        </p:txBody>
      </p:sp>
      <p:sp>
        <p:nvSpPr>
          <p:cNvPr id="348" name="Google Shape;348;p33"/>
          <p:cNvSpPr txBox="1"/>
          <p:nvPr>
            <p:ph idx="1" type="body"/>
          </p:nvPr>
        </p:nvSpPr>
        <p:spPr>
          <a:xfrm>
            <a:off x="4926382" y="3915622"/>
            <a:ext cx="2330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/>
              <a:t>Split the data at this point prior to examining correlations and trends. </a:t>
            </a:r>
            <a:endParaRPr sz="700"/>
          </a:p>
        </p:txBody>
      </p:sp>
      <p:sp>
        <p:nvSpPr>
          <p:cNvPr id="349" name="Google Shape;349;p33"/>
          <p:cNvSpPr txBox="1"/>
          <p:nvPr/>
        </p:nvSpPr>
        <p:spPr>
          <a:xfrm>
            <a:off x="6177523" y="3141125"/>
            <a:ext cx="1955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Feature Engineering</a:t>
            </a:r>
            <a:endParaRPr b="1">
              <a:solidFill>
                <a:srgbClr val="53C6A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33"/>
          <p:cNvSpPr txBox="1"/>
          <p:nvPr>
            <p:ph type="title"/>
          </p:nvPr>
        </p:nvSpPr>
        <p:spPr>
          <a:xfrm>
            <a:off x="6451586" y="1628625"/>
            <a:ext cx="23307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1020"/>
              <a:t>Exploratory Data Analysis</a:t>
            </a:r>
            <a:endParaRPr sz="1020"/>
          </a:p>
        </p:txBody>
      </p:sp>
      <p:sp>
        <p:nvSpPr>
          <p:cNvPr id="351" name="Google Shape;351;p33"/>
          <p:cNvSpPr txBox="1"/>
          <p:nvPr>
            <p:ph idx="1" type="body"/>
          </p:nvPr>
        </p:nvSpPr>
        <p:spPr>
          <a:xfrm>
            <a:off x="6451586" y="1923704"/>
            <a:ext cx="23307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The goal is to reduce the feature space via 1. eliminating features that are not useful to predict target, and 2. Combining existing features that relate better to target. </a:t>
            </a:r>
            <a:endParaRPr sz="800"/>
          </a:p>
        </p:txBody>
      </p:sp>
      <p:pic>
        <p:nvPicPr>
          <p:cNvPr descr="shutterstock_429987889_edited.jpg" id="352" name="Google Shape;352;p33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453269" y="2984160"/>
            <a:ext cx="8697233" cy="1692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33"/>
          <p:cNvGrpSpPr/>
          <p:nvPr/>
        </p:nvGrpSpPr>
        <p:grpSpPr>
          <a:xfrm>
            <a:off x="411611" y="2627094"/>
            <a:ext cx="97223" cy="526230"/>
            <a:chOff x="845575" y="2563700"/>
            <a:chExt cx="92400" cy="411825"/>
          </a:xfrm>
        </p:grpSpPr>
        <p:cxnSp>
          <p:nvCxnSpPr>
            <p:cNvPr id="354" name="Google Shape;354;p33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5" name="Google Shape;355;p33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33"/>
          <p:cNvGrpSpPr/>
          <p:nvPr/>
        </p:nvGrpSpPr>
        <p:grpSpPr>
          <a:xfrm rot="10800000">
            <a:off x="1938360" y="2984188"/>
            <a:ext cx="97223" cy="526230"/>
            <a:chOff x="2070100" y="2563700"/>
            <a:chExt cx="92400" cy="411825"/>
          </a:xfrm>
        </p:grpSpPr>
        <p:cxnSp>
          <p:nvCxnSpPr>
            <p:cNvPr id="357" name="Google Shape;357;p33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8" name="Google Shape;358;p33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33"/>
          <p:cNvGrpSpPr/>
          <p:nvPr/>
        </p:nvGrpSpPr>
        <p:grpSpPr>
          <a:xfrm>
            <a:off x="3464816" y="2627094"/>
            <a:ext cx="97223" cy="526230"/>
            <a:chOff x="845575" y="2563700"/>
            <a:chExt cx="92400" cy="411825"/>
          </a:xfrm>
        </p:grpSpPr>
        <p:cxnSp>
          <p:nvCxnSpPr>
            <p:cNvPr id="360" name="Google Shape;360;p33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1" name="Google Shape;361;p33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33"/>
          <p:cNvGrpSpPr/>
          <p:nvPr/>
        </p:nvGrpSpPr>
        <p:grpSpPr>
          <a:xfrm rot="10800000">
            <a:off x="4991566" y="2984188"/>
            <a:ext cx="97223" cy="526230"/>
            <a:chOff x="2070100" y="2563700"/>
            <a:chExt cx="92400" cy="411825"/>
          </a:xfrm>
        </p:grpSpPr>
        <p:cxnSp>
          <p:nvCxnSpPr>
            <p:cNvPr id="363" name="Google Shape;363;p33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4" name="Google Shape;364;p33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33"/>
          <p:cNvGrpSpPr/>
          <p:nvPr/>
        </p:nvGrpSpPr>
        <p:grpSpPr>
          <a:xfrm>
            <a:off x="6518021" y="2627094"/>
            <a:ext cx="97223" cy="526230"/>
            <a:chOff x="845575" y="2563700"/>
            <a:chExt cx="92400" cy="411825"/>
          </a:xfrm>
        </p:grpSpPr>
        <p:cxnSp>
          <p:nvCxnSpPr>
            <p:cNvPr id="366" name="Google Shape;366;p33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53C6A1">
                  <a:alpha val="50000"/>
                </a:srgbClr>
              </a:outerShdw>
            </a:effectLst>
          </p:spPr>
        </p:cxnSp>
        <p:sp>
          <p:nvSpPr>
            <p:cNvPr id="367" name="Google Shape;367;p33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57150" rotWithShape="0" algn="bl" dir="5400000" dist="19050">
                <a:srgbClr val="53C6A1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/>
          <p:nvPr>
            <p:ph type="title"/>
          </p:nvPr>
        </p:nvSpPr>
        <p:spPr>
          <a:xfrm>
            <a:off x="311700" y="196450"/>
            <a:ext cx="85206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EDA &amp; Feature Engineering: </a:t>
            </a:r>
            <a:r>
              <a:rPr lang="en-GB" sz="1837">
                <a:latin typeface="Fira Sans Light"/>
                <a:ea typeface="Fira Sans Light"/>
                <a:cs typeface="Fira Sans Light"/>
                <a:sym typeface="Fira Sans Light"/>
              </a:rPr>
              <a:t>Numerical</a:t>
            </a:r>
            <a:endParaRPr sz="1837"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475" y="515500"/>
            <a:ext cx="5676866" cy="425764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4"/>
          <p:cNvSpPr txBox="1"/>
          <p:nvPr/>
        </p:nvSpPr>
        <p:spPr>
          <a:xfrm>
            <a:off x="245650" y="1053400"/>
            <a:ext cx="3422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Create Age &amp; Garage Age: (-)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Multicollinearity: Does not affect performance (XGBoost) but </a:t>
            </a:r>
            <a:r>
              <a:rPr lang="en-GB" sz="1000"/>
              <a:t>definitely</a:t>
            </a:r>
            <a:r>
              <a:rPr lang="en-GB" sz="1000"/>
              <a:t> affects </a:t>
            </a:r>
            <a:r>
              <a:rPr lang="en-GB" sz="1000"/>
              <a:t>importance</a:t>
            </a:r>
            <a:r>
              <a:rPr lang="en-GB" sz="1000"/>
              <a:t> plot.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Cars &amp; Garage Area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Assessed Value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School vs. Tax District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Identify Strong Predictors (abs()  &gt;.10)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HPI (low but necessary)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 txBox="1"/>
          <p:nvPr>
            <p:ph type="title"/>
          </p:nvPr>
        </p:nvSpPr>
        <p:spPr>
          <a:xfrm>
            <a:off x="311700" y="196450"/>
            <a:ext cx="85206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EDA &amp; Feature Engineering: </a:t>
            </a:r>
            <a:r>
              <a:rPr lang="en-GB" sz="1837">
                <a:latin typeface="Fira Sans Light"/>
                <a:ea typeface="Fira Sans Light"/>
                <a:cs typeface="Fira Sans Light"/>
                <a:sym typeface="Fira Sans Light"/>
              </a:rPr>
              <a:t>Numerical</a:t>
            </a:r>
            <a:endParaRPr sz="1837"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80" name="Google Shape;380;p35"/>
          <p:cNvSpPr txBox="1"/>
          <p:nvPr/>
        </p:nvSpPr>
        <p:spPr>
          <a:xfrm>
            <a:off x="245650" y="1053400"/>
            <a:ext cx="34221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Create Age &amp; Garage Age: (-)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Multicollinearity: Does not affect performance (XGBoost) but definitely affects importance plot.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Cars &amp; Garage Area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Assessed Value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School vs. Tax District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Identify Strong Predictors (abs()  &gt;.10)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HPI (low but necessary)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53C6A1"/>
                </a:solidFill>
              </a:rPr>
              <a:t>Note: SalePrice column is NOT at the end…</a:t>
            </a:r>
            <a:endParaRPr sz="1000">
              <a:solidFill>
                <a:srgbClr val="53C6A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81" name="Google Shape;3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575" y="581050"/>
            <a:ext cx="5670049" cy="425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/>
          <p:nvPr>
            <p:ph type="title"/>
          </p:nvPr>
        </p:nvSpPr>
        <p:spPr>
          <a:xfrm>
            <a:off x="311700" y="196450"/>
            <a:ext cx="85206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EDA &amp; Feature Engineering: </a:t>
            </a:r>
            <a:r>
              <a:rPr lang="en-GB" sz="1837">
                <a:latin typeface="Fira Sans Light"/>
                <a:ea typeface="Fira Sans Light"/>
                <a:cs typeface="Fira Sans Light"/>
                <a:sym typeface="Fira Sans Light"/>
              </a:rPr>
              <a:t>Categorical</a:t>
            </a:r>
            <a:endParaRPr sz="1837"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87" name="Google Shape;387;p36"/>
          <p:cNvSpPr txBox="1"/>
          <p:nvPr/>
        </p:nvSpPr>
        <p:spPr>
          <a:xfrm>
            <a:off x="311700" y="623550"/>
            <a:ext cx="822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Notched box-plot inspection usually serves as a good starting place for me. Eliminate features based on visual inspection or statistical test where the visual alone does not show good separation. 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388" name="Google Shape;3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75" y="1572550"/>
            <a:ext cx="3845999" cy="27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/>
          <p:cNvPicPr preferRelativeResize="0"/>
          <p:nvPr/>
        </p:nvPicPr>
        <p:blipFill rotWithShape="1">
          <a:blip r:embed="rId4">
            <a:alphaModFix/>
          </a:blip>
          <a:srcRect b="0" l="347" r="347" t="0"/>
          <a:stretch/>
        </p:blipFill>
        <p:spPr>
          <a:xfrm>
            <a:off x="4872050" y="1554525"/>
            <a:ext cx="3846001" cy="2745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196450"/>
            <a:ext cx="85206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What is a Property Valuation Model (PVM)?</a:t>
            </a:r>
            <a:endParaRPr sz="1837">
              <a:solidFill>
                <a:srgbClr val="53C6A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666200"/>
            <a:ext cx="84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This is a model used within some type of application-based tool that aims to </a:t>
            </a:r>
            <a:r>
              <a:rPr lang="en-GB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estimate</a:t>
            </a:r>
            <a:r>
              <a:rPr lang="en-GB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property value, usually given property </a:t>
            </a:r>
            <a:r>
              <a:rPr lang="en-GB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characteristics</a:t>
            </a:r>
            <a:r>
              <a:rPr lang="en-GB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and other factors that relate to market value.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1562100"/>
            <a:ext cx="85206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Why is PVM Important</a:t>
            </a: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?</a:t>
            </a:r>
            <a:endParaRPr sz="1837">
              <a:solidFill>
                <a:srgbClr val="53C6A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1371975" y="2818200"/>
            <a:ext cx="18966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Knowledge</a:t>
            </a:r>
            <a:endParaRPr sz="19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1371975" y="3245875"/>
            <a:ext cx="18966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Provide buyers and sellers with a reasonable estimation for what the home is valued at and/or likely to sell for.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3739129" y="2818200"/>
            <a:ext cx="18966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Time</a:t>
            </a:r>
            <a:endParaRPr sz="19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3739129" y="3245875"/>
            <a:ext cx="18966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The time it takes to get an estimate via traditional processes vs. AVM cannot be understated.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6106282" y="2818200"/>
            <a:ext cx="18966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Processes</a:t>
            </a:r>
            <a:endParaRPr sz="19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6106282" y="3245875"/>
            <a:ext cx="18966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While initially used to estimate residential real estate value, these models are now supporting underwriting decisions for consumer loans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grpSp>
        <p:nvGrpSpPr>
          <p:cNvPr id="116" name="Google Shape;116;p19"/>
          <p:cNvGrpSpPr/>
          <p:nvPr/>
        </p:nvGrpSpPr>
        <p:grpSpPr>
          <a:xfrm>
            <a:off x="2110425" y="2269900"/>
            <a:ext cx="419700" cy="419700"/>
            <a:chOff x="1815438" y="3338825"/>
            <a:chExt cx="419700" cy="419700"/>
          </a:xfrm>
        </p:grpSpPr>
        <p:sp>
          <p:nvSpPr>
            <p:cNvPr id="117" name="Google Shape;117;p19"/>
            <p:cNvSpPr/>
            <p:nvPr/>
          </p:nvSpPr>
          <p:spPr>
            <a:xfrm>
              <a:off x="1815438" y="3338825"/>
              <a:ext cx="419700" cy="419700"/>
            </a:xfrm>
            <a:prstGeom prst="ellipse">
              <a:avLst/>
            </a:prstGeom>
            <a:solidFill>
              <a:srgbClr val="237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grpSp>
          <p:nvGrpSpPr>
            <p:cNvPr id="118" name="Google Shape;118;p19"/>
            <p:cNvGrpSpPr/>
            <p:nvPr/>
          </p:nvGrpSpPr>
          <p:grpSpPr>
            <a:xfrm>
              <a:off x="1889979" y="3403233"/>
              <a:ext cx="269102" cy="267233"/>
              <a:chOff x="3410154" y="1969633"/>
              <a:chExt cx="269102" cy="267233"/>
            </a:xfrm>
          </p:grpSpPr>
          <p:sp>
            <p:nvSpPr>
              <p:cNvPr id="119" name="Google Shape;119;p19"/>
              <p:cNvSpPr/>
              <p:nvPr/>
            </p:nvSpPr>
            <p:spPr>
              <a:xfrm>
                <a:off x="3410154" y="1969633"/>
                <a:ext cx="269102" cy="267233"/>
              </a:xfrm>
              <a:custGeom>
                <a:rect b="b" l="l" r="r" t="t"/>
                <a:pathLst>
                  <a:path extrusionOk="0" h="7865" w="7920">
                    <a:moveTo>
                      <a:pt x="6346" y="724"/>
                    </a:moveTo>
                    <a:lnTo>
                      <a:pt x="7053" y="3090"/>
                    </a:lnTo>
                    <a:lnTo>
                      <a:pt x="5870" y="3086"/>
                    </a:lnTo>
                    <a:lnTo>
                      <a:pt x="4246" y="1324"/>
                    </a:lnTo>
                    <a:cubicBezTo>
                      <a:pt x="4178" y="1248"/>
                      <a:pt x="4082" y="1206"/>
                      <a:pt x="3979" y="1206"/>
                    </a:cubicBezTo>
                    <a:lnTo>
                      <a:pt x="3958" y="1206"/>
                    </a:lnTo>
                    <a:cubicBezTo>
                      <a:pt x="3857" y="1206"/>
                      <a:pt x="3759" y="1250"/>
                      <a:pt x="3690" y="1325"/>
                    </a:cubicBezTo>
                    <a:lnTo>
                      <a:pt x="2044" y="3113"/>
                    </a:lnTo>
                    <a:lnTo>
                      <a:pt x="889" y="3113"/>
                    </a:lnTo>
                    <a:lnTo>
                      <a:pt x="1658" y="724"/>
                    </a:lnTo>
                    <a:close/>
                    <a:moveTo>
                      <a:pt x="1396" y="0"/>
                    </a:moveTo>
                    <a:cubicBezTo>
                      <a:pt x="1238" y="0"/>
                      <a:pt x="1099" y="103"/>
                      <a:pt x="1050" y="252"/>
                    </a:cubicBezTo>
                    <a:lnTo>
                      <a:pt x="49" y="3362"/>
                    </a:lnTo>
                    <a:cubicBezTo>
                      <a:pt x="1" y="3514"/>
                      <a:pt x="54" y="3684"/>
                      <a:pt x="198" y="3778"/>
                    </a:cubicBezTo>
                    <a:cubicBezTo>
                      <a:pt x="257" y="3818"/>
                      <a:pt x="329" y="3836"/>
                      <a:pt x="400" y="3836"/>
                    </a:cubicBezTo>
                    <a:lnTo>
                      <a:pt x="572" y="3836"/>
                    </a:lnTo>
                    <a:lnTo>
                      <a:pt x="572" y="6596"/>
                    </a:lnTo>
                    <a:cubicBezTo>
                      <a:pt x="572" y="7296"/>
                      <a:pt x="1141" y="7865"/>
                      <a:pt x="1841" y="7865"/>
                    </a:cubicBezTo>
                    <a:lnTo>
                      <a:pt x="3345" y="7865"/>
                    </a:lnTo>
                    <a:cubicBezTo>
                      <a:pt x="3546" y="7865"/>
                      <a:pt x="3707" y="7702"/>
                      <a:pt x="3707" y="7503"/>
                    </a:cubicBezTo>
                    <a:lnTo>
                      <a:pt x="3707" y="6248"/>
                    </a:lnTo>
                    <a:lnTo>
                      <a:pt x="4214" y="6248"/>
                    </a:lnTo>
                    <a:lnTo>
                      <a:pt x="4214" y="7617"/>
                    </a:lnTo>
                    <a:cubicBezTo>
                      <a:pt x="4214" y="7753"/>
                      <a:pt x="4325" y="7865"/>
                      <a:pt x="4461" y="7865"/>
                    </a:cubicBezTo>
                    <a:lnTo>
                      <a:pt x="6090" y="7865"/>
                    </a:lnTo>
                    <a:cubicBezTo>
                      <a:pt x="6818" y="7865"/>
                      <a:pt x="7405" y="7249"/>
                      <a:pt x="7357" y="6511"/>
                    </a:cubicBezTo>
                    <a:cubicBezTo>
                      <a:pt x="7353" y="6450"/>
                      <a:pt x="7311" y="6366"/>
                      <a:pt x="7262" y="6327"/>
                    </a:cubicBezTo>
                    <a:cubicBezTo>
                      <a:pt x="7174" y="6261"/>
                      <a:pt x="7083" y="6232"/>
                      <a:pt x="6999" y="6232"/>
                    </a:cubicBezTo>
                    <a:cubicBezTo>
                      <a:pt x="6771" y="6232"/>
                      <a:pt x="6592" y="6443"/>
                      <a:pt x="6645" y="6678"/>
                    </a:cubicBezTo>
                    <a:cubicBezTo>
                      <a:pt x="6699" y="6913"/>
                      <a:pt x="6530" y="7140"/>
                      <a:pt x="6289" y="7140"/>
                    </a:cubicBezTo>
                    <a:lnTo>
                      <a:pt x="4938" y="7140"/>
                    </a:lnTo>
                    <a:lnTo>
                      <a:pt x="4938" y="5885"/>
                    </a:lnTo>
                    <a:cubicBezTo>
                      <a:pt x="4938" y="5685"/>
                      <a:pt x="4776" y="5523"/>
                      <a:pt x="4577" y="5523"/>
                    </a:cubicBezTo>
                    <a:lnTo>
                      <a:pt x="3347" y="5523"/>
                    </a:lnTo>
                    <a:cubicBezTo>
                      <a:pt x="3146" y="5523"/>
                      <a:pt x="2986" y="5686"/>
                      <a:pt x="2986" y="5885"/>
                    </a:cubicBezTo>
                    <a:lnTo>
                      <a:pt x="2986" y="7140"/>
                    </a:lnTo>
                    <a:lnTo>
                      <a:pt x="1843" y="7140"/>
                    </a:lnTo>
                    <a:cubicBezTo>
                      <a:pt x="1541" y="7140"/>
                      <a:pt x="1296" y="6895"/>
                      <a:pt x="1296" y="6594"/>
                    </a:cubicBezTo>
                    <a:lnTo>
                      <a:pt x="1296" y="3786"/>
                    </a:lnTo>
                    <a:lnTo>
                      <a:pt x="2212" y="3786"/>
                    </a:lnTo>
                    <a:cubicBezTo>
                      <a:pt x="2236" y="3794"/>
                      <a:pt x="2260" y="3798"/>
                      <a:pt x="2283" y="3798"/>
                    </a:cubicBezTo>
                    <a:cubicBezTo>
                      <a:pt x="2358" y="3798"/>
                      <a:pt x="2426" y="3759"/>
                      <a:pt x="2478" y="3702"/>
                    </a:cubicBezTo>
                    <a:lnTo>
                      <a:pt x="3968" y="2083"/>
                    </a:lnTo>
                    <a:lnTo>
                      <a:pt x="5441" y="3683"/>
                    </a:lnTo>
                    <a:cubicBezTo>
                      <a:pt x="5509" y="3757"/>
                      <a:pt x="5606" y="3799"/>
                      <a:pt x="5706" y="3810"/>
                    </a:cubicBezTo>
                    <a:lnTo>
                      <a:pt x="6651" y="3810"/>
                    </a:lnTo>
                    <a:lnTo>
                      <a:pt x="6651" y="5077"/>
                    </a:lnTo>
                    <a:cubicBezTo>
                      <a:pt x="6651" y="5077"/>
                      <a:pt x="6809" y="5439"/>
                      <a:pt x="7010" y="5439"/>
                    </a:cubicBezTo>
                    <a:cubicBezTo>
                      <a:pt x="7210" y="5439"/>
                      <a:pt x="7372" y="5276"/>
                      <a:pt x="7375" y="5077"/>
                    </a:cubicBezTo>
                    <a:lnTo>
                      <a:pt x="7375" y="3785"/>
                    </a:lnTo>
                    <a:lnTo>
                      <a:pt x="7540" y="3809"/>
                    </a:lnTo>
                    <a:lnTo>
                      <a:pt x="7541" y="3809"/>
                    </a:lnTo>
                    <a:cubicBezTo>
                      <a:pt x="7655" y="3809"/>
                      <a:pt x="7762" y="3754"/>
                      <a:pt x="7830" y="3663"/>
                    </a:cubicBezTo>
                    <a:cubicBezTo>
                      <a:pt x="7899" y="3575"/>
                      <a:pt x="7920" y="3457"/>
                      <a:pt x="7887" y="3347"/>
                    </a:cubicBezTo>
                    <a:lnTo>
                      <a:pt x="6964" y="258"/>
                    </a:lnTo>
                    <a:cubicBezTo>
                      <a:pt x="6918" y="105"/>
                      <a:pt x="6777" y="0"/>
                      <a:pt x="66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Fira Sans Light"/>
                  <a:ea typeface="Fira Sans Light"/>
                  <a:cs typeface="Fira Sans Light"/>
                  <a:sym typeface="Fira Sans Light"/>
                </a:endParaRPr>
              </a:p>
            </p:txBody>
          </p:sp>
          <p:sp>
            <p:nvSpPr>
              <p:cNvPr id="120" name="Google Shape;120;p19"/>
              <p:cNvSpPr/>
              <p:nvPr/>
            </p:nvSpPr>
            <p:spPr>
              <a:xfrm>
                <a:off x="3534203" y="2072751"/>
                <a:ext cx="20556" cy="20624"/>
              </a:xfrm>
              <a:custGeom>
                <a:rect b="b" l="l" r="r" t="t"/>
                <a:pathLst>
                  <a:path extrusionOk="0" h="607" w="605">
                    <a:moveTo>
                      <a:pt x="302" y="0"/>
                    </a:moveTo>
                    <a:cubicBezTo>
                      <a:pt x="134" y="0"/>
                      <a:pt x="0" y="136"/>
                      <a:pt x="0" y="303"/>
                    </a:cubicBezTo>
                    <a:cubicBezTo>
                      <a:pt x="0" y="471"/>
                      <a:pt x="134" y="606"/>
                      <a:pt x="302" y="606"/>
                    </a:cubicBezTo>
                    <a:cubicBezTo>
                      <a:pt x="469" y="606"/>
                      <a:pt x="605" y="471"/>
                      <a:pt x="605" y="303"/>
                    </a:cubicBezTo>
                    <a:cubicBezTo>
                      <a:pt x="605" y="137"/>
                      <a:pt x="469" y="0"/>
                      <a:pt x="3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Fira Sans Light"/>
                  <a:ea typeface="Fira Sans Light"/>
                  <a:cs typeface="Fira Sans Light"/>
                  <a:sym typeface="Fira Sans Light"/>
                </a:endParaRPr>
              </a:p>
            </p:txBody>
          </p:sp>
          <p:sp>
            <p:nvSpPr>
              <p:cNvPr id="121" name="Google Shape;121;p19"/>
              <p:cNvSpPr/>
              <p:nvPr/>
            </p:nvSpPr>
            <p:spPr>
              <a:xfrm>
                <a:off x="3472162" y="2158983"/>
                <a:ext cx="20590" cy="20488"/>
              </a:xfrm>
              <a:custGeom>
                <a:rect b="b" l="l" r="r" t="t"/>
                <a:pathLst>
                  <a:path extrusionOk="0" h="603" w="606">
                    <a:moveTo>
                      <a:pt x="241" y="1"/>
                    </a:moveTo>
                    <a:cubicBezTo>
                      <a:pt x="108" y="1"/>
                      <a:pt x="0" y="108"/>
                      <a:pt x="0" y="242"/>
                    </a:cubicBezTo>
                    <a:lnTo>
                      <a:pt x="0" y="361"/>
                    </a:lnTo>
                    <a:cubicBezTo>
                      <a:pt x="0" y="495"/>
                      <a:pt x="108" y="602"/>
                      <a:pt x="241" y="602"/>
                    </a:cubicBezTo>
                    <a:lnTo>
                      <a:pt x="362" y="602"/>
                    </a:lnTo>
                    <a:cubicBezTo>
                      <a:pt x="496" y="602"/>
                      <a:pt x="603" y="495"/>
                      <a:pt x="603" y="361"/>
                    </a:cubicBezTo>
                    <a:lnTo>
                      <a:pt x="603" y="240"/>
                    </a:lnTo>
                    <a:cubicBezTo>
                      <a:pt x="605" y="108"/>
                      <a:pt x="497" y="1"/>
                      <a:pt x="3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Fira Sans Light"/>
                  <a:ea typeface="Fira Sans Light"/>
                  <a:cs typeface="Fira Sans Light"/>
                  <a:sym typeface="Fira Sans Light"/>
                </a:endParaRPr>
              </a:p>
            </p:txBody>
          </p:sp>
          <p:sp>
            <p:nvSpPr>
              <p:cNvPr id="122" name="Google Shape;122;p19"/>
              <p:cNvSpPr/>
              <p:nvPr/>
            </p:nvSpPr>
            <p:spPr>
              <a:xfrm>
                <a:off x="3472230" y="2117974"/>
                <a:ext cx="20522" cy="20522"/>
              </a:xfrm>
              <a:custGeom>
                <a:rect b="b" l="l" r="r" t="t"/>
                <a:pathLst>
                  <a:path extrusionOk="0" h="604" w="604">
                    <a:moveTo>
                      <a:pt x="241" y="0"/>
                    </a:moveTo>
                    <a:cubicBezTo>
                      <a:pt x="107" y="0"/>
                      <a:pt x="0" y="108"/>
                      <a:pt x="0" y="241"/>
                    </a:cubicBezTo>
                    <a:lnTo>
                      <a:pt x="0" y="362"/>
                    </a:lnTo>
                    <a:cubicBezTo>
                      <a:pt x="0" y="496"/>
                      <a:pt x="107" y="603"/>
                      <a:pt x="241" y="603"/>
                    </a:cubicBezTo>
                    <a:lnTo>
                      <a:pt x="362" y="603"/>
                    </a:lnTo>
                    <a:cubicBezTo>
                      <a:pt x="495" y="603"/>
                      <a:pt x="603" y="496"/>
                      <a:pt x="603" y="362"/>
                    </a:cubicBezTo>
                    <a:lnTo>
                      <a:pt x="603" y="241"/>
                    </a:lnTo>
                    <a:cubicBezTo>
                      <a:pt x="603" y="109"/>
                      <a:pt x="494" y="0"/>
                      <a:pt x="3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Fira Sans Light"/>
                  <a:ea typeface="Fira Sans Light"/>
                  <a:cs typeface="Fira Sans Light"/>
                  <a:sym typeface="Fira Sans Light"/>
                </a:endParaRPr>
              </a:p>
            </p:txBody>
          </p:sp>
          <p:sp>
            <p:nvSpPr>
              <p:cNvPr id="123" name="Google Shape;123;p19"/>
              <p:cNvSpPr/>
              <p:nvPr/>
            </p:nvSpPr>
            <p:spPr>
              <a:xfrm>
                <a:off x="3513987" y="2117974"/>
                <a:ext cx="20522" cy="20522"/>
              </a:xfrm>
              <a:custGeom>
                <a:rect b="b" l="l" r="r" t="t"/>
                <a:pathLst>
                  <a:path extrusionOk="0" h="604" w="604">
                    <a:moveTo>
                      <a:pt x="242" y="0"/>
                    </a:moveTo>
                    <a:cubicBezTo>
                      <a:pt x="109" y="0"/>
                      <a:pt x="1" y="109"/>
                      <a:pt x="1" y="241"/>
                    </a:cubicBezTo>
                    <a:lnTo>
                      <a:pt x="1" y="362"/>
                    </a:lnTo>
                    <a:cubicBezTo>
                      <a:pt x="1" y="496"/>
                      <a:pt x="109" y="603"/>
                      <a:pt x="242" y="603"/>
                    </a:cubicBezTo>
                    <a:lnTo>
                      <a:pt x="362" y="603"/>
                    </a:lnTo>
                    <a:cubicBezTo>
                      <a:pt x="497" y="603"/>
                      <a:pt x="603" y="496"/>
                      <a:pt x="603" y="362"/>
                    </a:cubicBezTo>
                    <a:lnTo>
                      <a:pt x="603" y="241"/>
                    </a:lnTo>
                    <a:cubicBezTo>
                      <a:pt x="603" y="108"/>
                      <a:pt x="497" y="0"/>
                      <a:pt x="3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Fira Sans Light"/>
                  <a:ea typeface="Fira Sans Light"/>
                  <a:cs typeface="Fira Sans Light"/>
                  <a:sym typeface="Fira Sans Light"/>
                </a:endParaRPr>
              </a:p>
            </p:txBody>
          </p:sp>
          <p:sp>
            <p:nvSpPr>
              <p:cNvPr id="124" name="Google Shape;124;p19"/>
              <p:cNvSpPr/>
              <p:nvPr/>
            </p:nvSpPr>
            <p:spPr>
              <a:xfrm>
                <a:off x="3596788" y="2158983"/>
                <a:ext cx="20522" cy="20488"/>
              </a:xfrm>
              <a:custGeom>
                <a:rect b="b" l="l" r="r" t="t"/>
                <a:pathLst>
                  <a:path extrusionOk="0" h="603" w="604">
                    <a:moveTo>
                      <a:pt x="242" y="1"/>
                    </a:moveTo>
                    <a:cubicBezTo>
                      <a:pt x="109" y="1"/>
                      <a:pt x="1" y="108"/>
                      <a:pt x="1" y="242"/>
                    </a:cubicBezTo>
                    <a:lnTo>
                      <a:pt x="1" y="361"/>
                    </a:lnTo>
                    <a:cubicBezTo>
                      <a:pt x="1" y="495"/>
                      <a:pt x="109" y="602"/>
                      <a:pt x="242" y="602"/>
                    </a:cubicBezTo>
                    <a:lnTo>
                      <a:pt x="362" y="602"/>
                    </a:lnTo>
                    <a:cubicBezTo>
                      <a:pt x="496" y="602"/>
                      <a:pt x="603" y="495"/>
                      <a:pt x="603" y="361"/>
                    </a:cubicBezTo>
                    <a:lnTo>
                      <a:pt x="603" y="240"/>
                    </a:lnTo>
                    <a:cubicBezTo>
                      <a:pt x="603" y="108"/>
                      <a:pt x="496" y="1"/>
                      <a:pt x="3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Fira Sans Light"/>
                  <a:ea typeface="Fira Sans Light"/>
                  <a:cs typeface="Fira Sans Light"/>
                  <a:sym typeface="Fira Sans Light"/>
                </a:endParaRPr>
              </a:p>
            </p:txBody>
          </p:sp>
          <p:sp>
            <p:nvSpPr>
              <p:cNvPr id="125" name="Google Shape;125;p19"/>
              <p:cNvSpPr/>
              <p:nvPr/>
            </p:nvSpPr>
            <p:spPr>
              <a:xfrm>
                <a:off x="3554963" y="2117974"/>
                <a:ext cx="20488" cy="20522"/>
              </a:xfrm>
              <a:custGeom>
                <a:rect b="b" l="l" r="r" t="t"/>
                <a:pathLst>
                  <a:path extrusionOk="0" h="604" w="603">
                    <a:moveTo>
                      <a:pt x="241" y="0"/>
                    </a:moveTo>
                    <a:cubicBezTo>
                      <a:pt x="109" y="0"/>
                      <a:pt x="0" y="109"/>
                      <a:pt x="0" y="241"/>
                    </a:cubicBezTo>
                    <a:lnTo>
                      <a:pt x="0" y="362"/>
                    </a:lnTo>
                    <a:cubicBezTo>
                      <a:pt x="0" y="496"/>
                      <a:pt x="108" y="603"/>
                      <a:pt x="241" y="603"/>
                    </a:cubicBezTo>
                    <a:lnTo>
                      <a:pt x="362" y="603"/>
                    </a:lnTo>
                    <a:cubicBezTo>
                      <a:pt x="496" y="603"/>
                      <a:pt x="603" y="496"/>
                      <a:pt x="603" y="362"/>
                    </a:cubicBezTo>
                    <a:lnTo>
                      <a:pt x="603" y="241"/>
                    </a:lnTo>
                    <a:cubicBezTo>
                      <a:pt x="603" y="108"/>
                      <a:pt x="496" y="0"/>
                      <a:pt x="3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Fira Sans Light"/>
                  <a:ea typeface="Fira Sans Light"/>
                  <a:cs typeface="Fira Sans Light"/>
                  <a:sym typeface="Fira Sans Light"/>
                </a:endParaRPr>
              </a:p>
            </p:txBody>
          </p:sp>
          <p:sp>
            <p:nvSpPr>
              <p:cNvPr id="126" name="Google Shape;126;p19"/>
              <p:cNvSpPr/>
              <p:nvPr/>
            </p:nvSpPr>
            <p:spPr>
              <a:xfrm>
                <a:off x="3596788" y="2117974"/>
                <a:ext cx="20522" cy="20522"/>
              </a:xfrm>
              <a:custGeom>
                <a:rect b="b" l="l" r="r" t="t"/>
                <a:pathLst>
                  <a:path extrusionOk="0" h="604" w="604">
                    <a:moveTo>
                      <a:pt x="242" y="0"/>
                    </a:moveTo>
                    <a:cubicBezTo>
                      <a:pt x="109" y="0"/>
                      <a:pt x="1" y="108"/>
                      <a:pt x="1" y="241"/>
                    </a:cubicBezTo>
                    <a:lnTo>
                      <a:pt x="1" y="362"/>
                    </a:lnTo>
                    <a:cubicBezTo>
                      <a:pt x="1" y="496"/>
                      <a:pt x="109" y="603"/>
                      <a:pt x="242" y="603"/>
                    </a:cubicBezTo>
                    <a:lnTo>
                      <a:pt x="362" y="603"/>
                    </a:lnTo>
                    <a:cubicBezTo>
                      <a:pt x="496" y="603"/>
                      <a:pt x="603" y="496"/>
                      <a:pt x="603" y="362"/>
                    </a:cubicBezTo>
                    <a:lnTo>
                      <a:pt x="603" y="241"/>
                    </a:lnTo>
                    <a:cubicBezTo>
                      <a:pt x="603" y="109"/>
                      <a:pt x="496" y="0"/>
                      <a:pt x="3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Fira Sans Light"/>
                  <a:ea typeface="Fira Sans Light"/>
                  <a:cs typeface="Fira Sans Light"/>
                  <a:sym typeface="Fira Sans Light"/>
                </a:endParaRPr>
              </a:p>
            </p:txBody>
          </p:sp>
        </p:grpSp>
      </p:grpSp>
      <p:grpSp>
        <p:nvGrpSpPr>
          <p:cNvPr id="127" name="Google Shape;127;p19"/>
          <p:cNvGrpSpPr/>
          <p:nvPr/>
        </p:nvGrpSpPr>
        <p:grpSpPr>
          <a:xfrm>
            <a:off x="4477579" y="2269888"/>
            <a:ext cx="419700" cy="419700"/>
            <a:chOff x="2618113" y="3338813"/>
            <a:chExt cx="419700" cy="419700"/>
          </a:xfrm>
        </p:grpSpPr>
        <p:sp>
          <p:nvSpPr>
            <p:cNvPr id="128" name="Google Shape;128;p19"/>
            <p:cNvSpPr/>
            <p:nvPr/>
          </p:nvSpPr>
          <p:spPr>
            <a:xfrm>
              <a:off x="2618113" y="3338813"/>
              <a:ext cx="419700" cy="419700"/>
            </a:xfrm>
            <a:prstGeom prst="ellipse">
              <a:avLst/>
            </a:prstGeom>
            <a:solidFill>
              <a:srgbClr val="237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grpSp>
          <p:nvGrpSpPr>
            <p:cNvPr id="129" name="Google Shape;129;p19"/>
            <p:cNvGrpSpPr/>
            <p:nvPr/>
          </p:nvGrpSpPr>
          <p:grpSpPr>
            <a:xfrm>
              <a:off x="2694322" y="3413346"/>
              <a:ext cx="267267" cy="267093"/>
              <a:chOff x="3400947" y="1358396"/>
              <a:chExt cx="267267" cy="267093"/>
            </a:xfrm>
          </p:grpSpPr>
          <p:sp>
            <p:nvSpPr>
              <p:cNvPr id="130" name="Google Shape;130;p19"/>
              <p:cNvSpPr/>
              <p:nvPr/>
            </p:nvSpPr>
            <p:spPr>
              <a:xfrm>
                <a:off x="3400947" y="1358396"/>
                <a:ext cx="267267" cy="219732"/>
              </a:xfrm>
              <a:custGeom>
                <a:rect b="b" l="l" r="r" t="t"/>
                <a:pathLst>
                  <a:path extrusionOk="0" h="6467" w="7866">
                    <a:moveTo>
                      <a:pt x="1270" y="1"/>
                    </a:moveTo>
                    <a:cubicBezTo>
                      <a:pt x="569" y="1"/>
                      <a:pt x="0" y="570"/>
                      <a:pt x="0" y="1270"/>
                    </a:cubicBezTo>
                    <a:lnTo>
                      <a:pt x="0" y="6093"/>
                    </a:lnTo>
                    <a:cubicBezTo>
                      <a:pt x="0" y="6300"/>
                      <a:pt x="168" y="6466"/>
                      <a:pt x="374" y="6466"/>
                    </a:cubicBezTo>
                    <a:lnTo>
                      <a:pt x="2927" y="6466"/>
                    </a:lnTo>
                    <a:cubicBezTo>
                      <a:pt x="2956" y="6466"/>
                      <a:pt x="2984" y="6455"/>
                      <a:pt x="3005" y="6435"/>
                    </a:cubicBezTo>
                    <a:cubicBezTo>
                      <a:pt x="3320" y="6121"/>
                      <a:pt x="3102" y="5743"/>
                      <a:pt x="2797" y="5743"/>
                    </a:cubicBezTo>
                    <a:lnTo>
                      <a:pt x="1270" y="5743"/>
                    </a:lnTo>
                    <a:cubicBezTo>
                      <a:pt x="969" y="5743"/>
                      <a:pt x="723" y="5498"/>
                      <a:pt x="723" y="5197"/>
                    </a:cubicBezTo>
                    <a:lnTo>
                      <a:pt x="723" y="1271"/>
                    </a:lnTo>
                    <a:cubicBezTo>
                      <a:pt x="723" y="969"/>
                      <a:pt x="969" y="724"/>
                      <a:pt x="1270" y="724"/>
                    </a:cubicBezTo>
                    <a:lnTo>
                      <a:pt x="6768" y="724"/>
                    </a:lnTo>
                    <a:cubicBezTo>
                      <a:pt x="6974" y="724"/>
                      <a:pt x="7141" y="891"/>
                      <a:pt x="7141" y="1098"/>
                    </a:cubicBezTo>
                    <a:lnTo>
                      <a:pt x="7141" y="3741"/>
                    </a:lnTo>
                    <a:cubicBezTo>
                      <a:pt x="7141" y="3820"/>
                      <a:pt x="7176" y="3894"/>
                      <a:pt x="7239" y="3943"/>
                    </a:cubicBezTo>
                    <a:cubicBezTo>
                      <a:pt x="7328" y="4010"/>
                      <a:pt x="7419" y="4039"/>
                      <a:pt x="7503" y="4039"/>
                    </a:cubicBezTo>
                    <a:cubicBezTo>
                      <a:pt x="7703" y="4039"/>
                      <a:pt x="7864" y="3877"/>
                      <a:pt x="7864" y="3677"/>
                    </a:cubicBezTo>
                    <a:lnTo>
                      <a:pt x="7864" y="1271"/>
                    </a:lnTo>
                    <a:cubicBezTo>
                      <a:pt x="7865" y="571"/>
                      <a:pt x="7295" y="1"/>
                      <a:pt x="65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Fira Sans Light"/>
                  <a:ea typeface="Fira Sans Light"/>
                  <a:cs typeface="Fira Sans Light"/>
                  <a:sym typeface="Fira Sans Light"/>
                </a:endParaRPr>
              </a:p>
            </p:txBody>
          </p:sp>
          <p:sp>
            <p:nvSpPr>
              <p:cNvPr id="131" name="Google Shape;131;p19"/>
              <p:cNvSpPr/>
              <p:nvPr/>
            </p:nvSpPr>
            <p:spPr>
              <a:xfrm>
                <a:off x="3612553" y="1522298"/>
                <a:ext cx="55451" cy="55451"/>
              </a:xfrm>
              <a:custGeom>
                <a:rect b="b" l="l" r="r" t="t"/>
                <a:pathLst>
                  <a:path extrusionOk="0" h="1632" w="1632">
                    <a:moveTo>
                      <a:pt x="1270" y="1"/>
                    </a:moveTo>
                    <a:cubicBezTo>
                      <a:pt x="1070" y="1"/>
                      <a:pt x="909" y="163"/>
                      <a:pt x="909" y="362"/>
                    </a:cubicBezTo>
                    <a:cubicBezTo>
                      <a:pt x="909" y="663"/>
                      <a:pt x="663" y="909"/>
                      <a:pt x="363" y="909"/>
                    </a:cubicBezTo>
                    <a:cubicBezTo>
                      <a:pt x="161" y="909"/>
                      <a:pt x="1" y="1071"/>
                      <a:pt x="1" y="1270"/>
                    </a:cubicBezTo>
                    <a:cubicBezTo>
                      <a:pt x="1" y="1469"/>
                      <a:pt x="163" y="1632"/>
                      <a:pt x="363" y="1632"/>
                    </a:cubicBezTo>
                    <a:cubicBezTo>
                      <a:pt x="1064" y="1632"/>
                      <a:pt x="1632" y="1062"/>
                      <a:pt x="1632" y="361"/>
                    </a:cubicBezTo>
                    <a:cubicBezTo>
                      <a:pt x="1632" y="163"/>
                      <a:pt x="1470" y="1"/>
                      <a:pt x="12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Fira Sans Light"/>
                  <a:ea typeface="Fira Sans Light"/>
                  <a:cs typeface="Fira Sans Light"/>
                  <a:sym typeface="Fira Sans Light"/>
                </a:endParaRPr>
              </a:p>
            </p:txBody>
          </p:sp>
          <p:sp>
            <p:nvSpPr>
              <p:cNvPr id="132" name="Google Shape;132;p19"/>
              <p:cNvSpPr/>
              <p:nvPr/>
            </p:nvSpPr>
            <p:spPr>
              <a:xfrm>
                <a:off x="3441617" y="1399405"/>
                <a:ext cx="85182" cy="24668"/>
              </a:xfrm>
              <a:custGeom>
                <a:rect b="b" l="l" r="r" t="t"/>
                <a:pathLst>
                  <a:path extrusionOk="0" h="726" w="2507">
                    <a:moveTo>
                      <a:pt x="391" y="1"/>
                    </a:moveTo>
                    <a:cubicBezTo>
                      <a:pt x="205" y="1"/>
                      <a:pt x="43" y="137"/>
                      <a:pt x="22" y="322"/>
                    </a:cubicBezTo>
                    <a:cubicBezTo>
                      <a:pt x="0" y="541"/>
                      <a:pt x="170" y="725"/>
                      <a:pt x="383" y="725"/>
                    </a:cubicBezTo>
                    <a:lnTo>
                      <a:pt x="2113" y="725"/>
                    </a:lnTo>
                    <a:cubicBezTo>
                      <a:pt x="2299" y="725"/>
                      <a:pt x="2461" y="589"/>
                      <a:pt x="2482" y="404"/>
                    </a:cubicBezTo>
                    <a:cubicBezTo>
                      <a:pt x="2506" y="185"/>
                      <a:pt x="2335" y="1"/>
                      <a:pt x="21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Fira Sans Light"/>
                  <a:ea typeface="Fira Sans Light"/>
                  <a:cs typeface="Fira Sans Light"/>
                  <a:sym typeface="Fira Sans Light"/>
                </a:endParaRPr>
              </a:p>
            </p:txBody>
          </p:sp>
          <p:sp>
            <p:nvSpPr>
              <p:cNvPr id="133" name="Google Shape;133;p19"/>
              <p:cNvSpPr/>
              <p:nvPr/>
            </p:nvSpPr>
            <p:spPr>
              <a:xfrm>
                <a:off x="3542425" y="1399405"/>
                <a:ext cx="85216" cy="24668"/>
              </a:xfrm>
              <a:custGeom>
                <a:rect b="b" l="l" r="r" t="t"/>
                <a:pathLst>
                  <a:path extrusionOk="0" h="726" w="2508">
                    <a:moveTo>
                      <a:pt x="393" y="1"/>
                    </a:moveTo>
                    <a:cubicBezTo>
                      <a:pt x="207" y="1"/>
                      <a:pt x="44" y="137"/>
                      <a:pt x="23" y="322"/>
                    </a:cubicBezTo>
                    <a:cubicBezTo>
                      <a:pt x="0" y="541"/>
                      <a:pt x="170" y="725"/>
                      <a:pt x="384" y="725"/>
                    </a:cubicBezTo>
                    <a:lnTo>
                      <a:pt x="2124" y="725"/>
                    </a:lnTo>
                    <a:cubicBezTo>
                      <a:pt x="2337" y="725"/>
                      <a:pt x="2507" y="541"/>
                      <a:pt x="2484" y="322"/>
                    </a:cubicBezTo>
                    <a:cubicBezTo>
                      <a:pt x="2463" y="137"/>
                      <a:pt x="2301" y="1"/>
                      <a:pt x="21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Fira Sans Light"/>
                  <a:ea typeface="Fira Sans Light"/>
                  <a:cs typeface="Fira Sans Light"/>
                  <a:sym typeface="Fira Sans Light"/>
                </a:endParaRPr>
              </a:p>
            </p:txBody>
          </p:sp>
          <p:sp>
            <p:nvSpPr>
              <p:cNvPr id="134" name="Google Shape;134;p19"/>
              <p:cNvSpPr/>
              <p:nvPr/>
            </p:nvSpPr>
            <p:spPr>
              <a:xfrm>
                <a:off x="3441617" y="1440415"/>
                <a:ext cx="185279" cy="24634"/>
              </a:xfrm>
              <a:custGeom>
                <a:rect b="b" l="l" r="r" t="t"/>
                <a:pathLst>
                  <a:path extrusionOk="0" h="725" w="5453">
                    <a:moveTo>
                      <a:pt x="393" y="0"/>
                    </a:moveTo>
                    <a:cubicBezTo>
                      <a:pt x="207" y="0"/>
                      <a:pt x="44" y="137"/>
                      <a:pt x="23" y="321"/>
                    </a:cubicBezTo>
                    <a:cubicBezTo>
                      <a:pt x="0" y="540"/>
                      <a:pt x="170" y="725"/>
                      <a:pt x="384" y="725"/>
                    </a:cubicBezTo>
                    <a:lnTo>
                      <a:pt x="5091" y="725"/>
                    </a:lnTo>
                    <a:cubicBezTo>
                      <a:pt x="5290" y="723"/>
                      <a:pt x="5452" y="562"/>
                      <a:pt x="5452" y="362"/>
                    </a:cubicBezTo>
                    <a:cubicBezTo>
                      <a:pt x="5452" y="162"/>
                      <a:pt x="5290" y="0"/>
                      <a:pt x="50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Fira Sans Light"/>
                  <a:ea typeface="Fira Sans Light"/>
                  <a:cs typeface="Fira Sans Light"/>
                  <a:sym typeface="Fira Sans Light"/>
                </a:endParaRPr>
              </a:p>
            </p:txBody>
          </p:sp>
          <p:sp>
            <p:nvSpPr>
              <p:cNvPr id="135" name="Google Shape;135;p19"/>
              <p:cNvSpPr/>
              <p:nvPr/>
            </p:nvSpPr>
            <p:spPr>
              <a:xfrm>
                <a:off x="3441515" y="1481391"/>
                <a:ext cx="64150" cy="24634"/>
              </a:xfrm>
              <a:custGeom>
                <a:rect b="b" l="l" r="r" t="t"/>
                <a:pathLst>
                  <a:path extrusionOk="0" h="725" w="1888">
                    <a:moveTo>
                      <a:pt x="386" y="1"/>
                    </a:moveTo>
                    <a:cubicBezTo>
                      <a:pt x="172" y="1"/>
                      <a:pt x="1" y="185"/>
                      <a:pt x="25" y="404"/>
                    </a:cubicBezTo>
                    <a:cubicBezTo>
                      <a:pt x="46" y="589"/>
                      <a:pt x="208" y="725"/>
                      <a:pt x="394" y="725"/>
                    </a:cubicBezTo>
                    <a:lnTo>
                      <a:pt x="1494" y="725"/>
                    </a:lnTo>
                    <a:cubicBezTo>
                      <a:pt x="1681" y="725"/>
                      <a:pt x="1843" y="589"/>
                      <a:pt x="1864" y="404"/>
                    </a:cubicBezTo>
                    <a:cubicBezTo>
                      <a:pt x="1888" y="185"/>
                      <a:pt x="1718" y="1"/>
                      <a:pt x="15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Fira Sans Light"/>
                  <a:ea typeface="Fira Sans Light"/>
                  <a:cs typeface="Fira Sans Light"/>
                  <a:sym typeface="Fira Sans Light"/>
                </a:endParaRPr>
              </a:p>
            </p:txBody>
          </p:sp>
          <p:sp>
            <p:nvSpPr>
              <p:cNvPr id="136" name="Google Shape;136;p19"/>
              <p:cNvSpPr/>
              <p:nvPr/>
            </p:nvSpPr>
            <p:spPr>
              <a:xfrm>
                <a:off x="3510521" y="1481866"/>
                <a:ext cx="98399" cy="143623"/>
              </a:xfrm>
              <a:custGeom>
                <a:rect b="b" l="l" r="r" t="t"/>
                <a:pathLst>
                  <a:path extrusionOk="0" h="4227" w="2896">
                    <a:moveTo>
                      <a:pt x="1458" y="719"/>
                    </a:moveTo>
                    <a:cubicBezTo>
                      <a:pt x="1858" y="719"/>
                      <a:pt x="2186" y="1045"/>
                      <a:pt x="2186" y="1448"/>
                    </a:cubicBezTo>
                    <a:cubicBezTo>
                      <a:pt x="2186" y="1848"/>
                      <a:pt x="1860" y="2176"/>
                      <a:pt x="1458" y="2176"/>
                    </a:cubicBezTo>
                    <a:cubicBezTo>
                      <a:pt x="1057" y="2176"/>
                      <a:pt x="730" y="1850"/>
                      <a:pt x="730" y="1448"/>
                    </a:cubicBezTo>
                    <a:cubicBezTo>
                      <a:pt x="730" y="1045"/>
                      <a:pt x="1057" y="719"/>
                      <a:pt x="1458" y="719"/>
                    </a:cubicBezTo>
                    <a:close/>
                    <a:moveTo>
                      <a:pt x="1191" y="2877"/>
                    </a:moveTo>
                    <a:cubicBezTo>
                      <a:pt x="1274" y="2891"/>
                      <a:pt x="1359" y="2900"/>
                      <a:pt x="1448" y="2900"/>
                    </a:cubicBezTo>
                    <a:cubicBezTo>
                      <a:pt x="1525" y="2900"/>
                      <a:pt x="1599" y="2894"/>
                      <a:pt x="1674" y="2883"/>
                    </a:cubicBezTo>
                    <a:lnTo>
                      <a:pt x="1674" y="3320"/>
                    </a:lnTo>
                    <a:lnTo>
                      <a:pt x="1673" y="3320"/>
                    </a:lnTo>
                    <a:lnTo>
                      <a:pt x="1572" y="3277"/>
                    </a:lnTo>
                    <a:cubicBezTo>
                      <a:pt x="1528" y="3258"/>
                      <a:pt x="1480" y="3248"/>
                      <a:pt x="1432" y="3248"/>
                    </a:cubicBezTo>
                    <a:cubicBezTo>
                      <a:pt x="1384" y="3248"/>
                      <a:pt x="1336" y="3258"/>
                      <a:pt x="1291" y="3277"/>
                    </a:cubicBezTo>
                    <a:lnTo>
                      <a:pt x="1191" y="3320"/>
                    </a:lnTo>
                    <a:lnTo>
                      <a:pt x="1191" y="2877"/>
                    </a:lnTo>
                    <a:close/>
                    <a:moveTo>
                      <a:pt x="1448" y="0"/>
                    </a:moveTo>
                    <a:cubicBezTo>
                      <a:pt x="648" y="0"/>
                      <a:pt x="0" y="650"/>
                      <a:pt x="0" y="1448"/>
                    </a:cubicBezTo>
                    <a:cubicBezTo>
                      <a:pt x="0" y="1868"/>
                      <a:pt x="180" y="2248"/>
                      <a:pt x="468" y="2513"/>
                    </a:cubicBezTo>
                    <a:lnTo>
                      <a:pt x="468" y="3865"/>
                    </a:lnTo>
                    <a:cubicBezTo>
                      <a:pt x="468" y="3985"/>
                      <a:pt x="527" y="4099"/>
                      <a:pt x="630" y="4166"/>
                    </a:cubicBezTo>
                    <a:cubicBezTo>
                      <a:pt x="690" y="4206"/>
                      <a:pt x="760" y="4226"/>
                      <a:pt x="830" y="4226"/>
                    </a:cubicBezTo>
                    <a:cubicBezTo>
                      <a:pt x="878" y="4226"/>
                      <a:pt x="925" y="4217"/>
                      <a:pt x="971" y="4198"/>
                    </a:cubicBezTo>
                    <a:lnTo>
                      <a:pt x="1433" y="4001"/>
                    </a:lnTo>
                    <a:lnTo>
                      <a:pt x="1895" y="4198"/>
                    </a:lnTo>
                    <a:cubicBezTo>
                      <a:pt x="1941" y="4217"/>
                      <a:pt x="1988" y="4226"/>
                      <a:pt x="2037" y="4226"/>
                    </a:cubicBezTo>
                    <a:cubicBezTo>
                      <a:pt x="2107" y="4226"/>
                      <a:pt x="2176" y="4206"/>
                      <a:pt x="2236" y="4165"/>
                    </a:cubicBezTo>
                    <a:cubicBezTo>
                      <a:pt x="2337" y="4099"/>
                      <a:pt x="2398" y="3986"/>
                      <a:pt x="2398" y="3865"/>
                    </a:cubicBezTo>
                    <a:lnTo>
                      <a:pt x="2398" y="2540"/>
                    </a:lnTo>
                    <a:cubicBezTo>
                      <a:pt x="2704" y="2274"/>
                      <a:pt x="2896" y="1884"/>
                      <a:pt x="2896" y="1449"/>
                    </a:cubicBezTo>
                    <a:cubicBezTo>
                      <a:pt x="2895" y="650"/>
                      <a:pt x="2245" y="0"/>
                      <a:pt x="14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Fira Sans Light"/>
                  <a:ea typeface="Fira Sans Light"/>
                  <a:cs typeface="Fira Sans Light"/>
                  <a:sym typeface="Fira Sans Light"/>
                </a:endParaRPr>
              </a:p>
            </p:txBody>
          </p:sp>
        </p:grpSp>
      </p:grpSp>
      <p:grpSp>
        <p:nvGrpSpPr>
          <p:cNvPr id="137" name="Google Shape;137;p19"/>
          <p:cNvGrpSpPr/>
          <p:nvPr/>
        </p:nvGrpSpPr>
        <p:grpSpPr>
          <a:xfrm>
            <a:off x="6844732" y="2269888"/>
            <a:ext cx="419700" cy="419700"/>
            <a:chOff x="3367656" y="3319738"/>
            <a:chExt cx="419700" cy="419700"/>
          </a:xfrm>
        </p:grpSpPr>
        <p:sp>
          <p:nvSpPr>
            <p:cNvPr id="138" name="Google Shape;138;p19"/>
            <p:cNvSpPr/>
            <p:nvPr/>
          </p:nvSpPr>
          <p:spPr>
            <a:xfrm>
              <a:off x="3367656" y="3319738"/>
              <a:ext cx="419700" cy="419700"/>
            </a:xfrm>
            <a:prstGeom prst="ellipse">
              <a:avLst/>
            </a:prstGeom>
            <a:solidFill>
              <a:srgbClr val="237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grpSp>
          <p:nvGrpSpPr>
            <p:cNvPr id="139" name="Google Shape;139;p19"/>
            <p:cNvGrpSpPr/>
            <p:nvPr/>
          </p:nvGrpSpPr>
          <p:grpSpPr>
            <a:xfrm>
              <a:off x="3443193" y="3386261"/>
              <a:ext cx="268623" cy="267403"/>
              <a:chOff x="4064543" y="1333661"/>
              <a:chExt cx="268623" cy="267403"/>
            </a:xfrm>
          </p:grpSpPr>
          <p:sp>
            <p:nvSpPr>
              <p:cNvPr id="140" name="Google Shape;140;p19"/>
              <p:cNvSpPr/>
              <p:nvPr/>
            </p:nvSpPr>
            <p:spPr>
              <a:xfrm>
                <a:off x="4064543" y="1333661"/>
                <a:ext cx="249123" cy="267403"/>
              </a:xfrm>
              <a:custGeom>
                <a:rect b="b" l="l" r="r" t="t"/>
                <a:pathLst>
                  <a:path extrusionOk="0" h="7870" w="7332">
                    <a:moveTo>
                      <a:pt x="3982" y="1"/>
                    </a:moveTo>
                    <a:cubicBezTo>
                      <a:pt x="3752" y="1"/>
                      <a:pt x="3522" y="82"/>
                      <a:pt x="3339" y="245"/>
                    </a:cubicBezTo>
                    <a:cubicBezTo>
                      <a:pt x="3333" y="251"/>
                      <a:pt x="3328" y="255"/>
                      <a:pt x="3325" y="260"/>
                    </a:cubicBezTo>
                    <a:lnTo>
                      <a:pt x="142" y="3437"/>
                    </a:lnTo>
                    <a:cubicBezTo>
                      <a:pt x="0" y="3578"/>
                      <a:pt x="0" y="3808"/>
                      <a:pt x="142" y="3949"/>
                    </a:cubicBezTo>
                    <a:cubicBezTo>
                      <a:pt x="213" y="4020"/>
                      <a:pt x="306" y="4055"/>
                      <a:pt x="399" y="4055"/>
                    </a:cubicBezTo>
                    <a:cubicBezTo>
                      <a:pt x="492" y="4055"/>
                      <a:pt x="584" y="4020"/>
                      <a:pt x="654" y="3949"/>
                    </a:cubicBezTo>
                    <a:lnTo>
                      <a:pt x="794" y="3810"/>
                    </a:lnTo>
                    <a:lnTo>
                      <a:pt x="794" y="7496"/>
                    </a:lnTo>
                    <a:cubicBezTo>
                      <a:pt x="794" y="7703"/>
                      <a:pt x="961" y="7869"/>
                      <a:pt x="1167" y="7869"/>
                    </a:cubicBezTo>
                    <a:lnTo>
                      <a:pt x="3964" y="7869"/>
                    </a:lnTo>
                    <a:cubicBezTo>
                      <a:pt x="3993" y="7869"/>
                      <a:pt x="4020" y="7858"/>
                      <a:pt x="4041" y="7838"/>
                    </a:cubicBezTo>
                    <a:cubicBezTo>
                      <a:pt x="4354" y="7525"/>
                      <a:pt x="4137" y="7147"/>
                      <a:pt x="3831" y="7147"/>
                    </a:cubicBezTo>
                    <a:lnTo>
                      <a:pt x="1675" y="7147"/>
                    </a:lnTo>
                    <a:cubicBezTo>
                      <a:pt x="1586" y="7147"/>
                      <a:pt x="1514" y="7075"/>
                      <a:pt x="1514" y="6986"/>
                    </a:cubicBezTo>
                    <a:lnTo>
                      <a:pt x="1514" y="3089"/>
                    </a:lnTo>
                    <a:lnTo>
                      <a:pt x="3825" y="781"/>
                    </a:lnTo>
                    <a:cubicBezTo>
                      <a:pt x="3870" y="743"/>
                      <a:pt x="3925" y="725"/>
                      <a:pt x="3980" y="725"/>
                    </a:cubicBezTo>
                    <a:cubicBezTo>
                      <a:pt x="4036" y="725"/>
                      <a:pt x="4091" y="744"/>
                      <a:pt x="4137" y="781"/>
                    </a:cubicBezTo>
                    <a:lnTo>
                      <a:pt x="6676" y="3357"/>
                    </a:lnTo>
                    <a:cubicBezTo>
                      <a:pt x="6747" y="3429"/>
                      <a:pt x="6840" y="3465"/>
                      <a:pt x="6934" y="3465"/>
                    </a:cubicBezTo>
                    <a:cubicBezTo>
                      <a:pt x="7026" y="3465"/>
                      <a:pt x="7118" y="3430"/>
                      <a:pt x="7188" y="3361"/>
                    </a:cubicBezTo>
                    <a:cubicBezTo>
                      <a:pt x="7331" y="3221"/>
                      <a:pt x="7332" y="2991"/>
                      <a:pt x="7192" y="2849"/>
                    </a:cubicBezTo>
                    <a:lnTo>
                      <a:pt x="4643" y="264"/>
                    </a:lnTo>
                    <a:lnTo>
                      <a:pt x="4628" y="248"/>
                    </a:lnTo>
                    <a:cubicBezTo>
                      <a:pt x="4444" y="83"/>
                      <a:pt x="4213" y="1"/>
                      <a:pt x="39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Fira Sans Light"/>
                  <a:ea typeface="Fira Sans Light"/>
                  <a:cs typeface="Fira Sans Light"/>
                  <a:sym typeface="Fira Sans Light"/>
                </a:endParaRPr>
              </a:p>
            </p:txBody>
          </p:sp>
          <p:sp>
            <p:nvSpPr>
              <p:cNvPr id="141" name="Google Shape;141;p19"/>
              <p:cNvSpPr/>
              <p:nvPr/>
            </p:nvSpPr>
            <p:spPr>
              <a:xfrm>
                <a:off x="4172691" y="1463281"/>
                <a:ext cx="160476" cy="137779"/>
              </a:xfrm>
              <a:custGeom>
                <a:rect b="b" l="l" r="r" t="t"/>
                <a:pathLst>
                  <a:path extrusionOk="0" h="4055" w="4723">
                    <a:moveTo>
                      <a:pt x="1361" y="0"/>
                    </a:moveTo>
                    <a:cubicBezTo>
                      <a:pt x="573" y="0"/>
                      <a:pt x="0" y="601"/>
                      <a:pt x="0" y="1428"/>
                    </a:cubicBezTo>
                    <a:cubicBezTo>
                      <a:pt x="0" y="2289"/>
                      <a:pt x="719" y="2825"/>
                      <a:pt x="1354" y="3299"/>
                    </a:cubicBezTo>
                    <a:cubicBezTo>
                      <a:pt x="1643" y="3513"/>
                      <a:pt x="1915" y="3718"/>
                      <a:pt x="2078" y="3919"/>
                    </a:cubicBezTo>
                    <a:cubicBezTo>
                      <a:pt x="2146" y="4004"/>
                      <a:pt x="2251" y="4054"/>
                      <a:pt x="2361" y="4054"/>
                    </a:cubicBezTo>
                    <a:cubicBezTo>
                      <a:pt x="2471" y="4054"/>
                      <a:pt x="2575" y="4004"/>
                      <a:pt x="2643" y="3919"/>
                    </a:cubicBezTo>
                    <a:cubicBezTo>
                      <a:pt x="2753" y="3783"/>
                      <a:pt x="2905" y="3656"/>
                      <a:pt x="3054" y="3537"/>
                    </a:cubicBezTo>
                    <a:cubicBezTo>
                      <a:pt x="3211" y="3415"/>
                      <a:pt x="3237" y="3186"/>
                      <a:pt x="3114" y="3029"/>
                    </a:cubicBezTo>
                    <a:cubicBezTo>
                      <a:pt x="3043" y="2939"/>
                      <a:pt x="2937" y="2891"/>
                      <a:pt x="2831" y="2891"/>
                    </a:cubicBezTo>
                    <a:cubicBezTo>
                      <a:pt x="2752" y="2891"/>
                      <a:pt x="2673" y="2917"/>
                      <a:pt x="2606" y="2969"/>
                    </a:cubicBezTo>
                    <a:cubicBezTo>
                      <a:pt x="2524" y="3033"/>
                      <a:pt x="2442" y="3100"/>
                      <a:pt x="2361" y="3172"/>
                    </a:cubicBezTo>
                    <a:cubicBezTo>
                      <a:pt x="2188" y="3017"/>
                      <a:pt x="1992" y="2870"/>
                      <a:pt x="1787" y="2718"/>
                    </a:cubicBezTo>
                    <a:cubicBezTo>
                      <a:pt x="1264" y="2328"/>
                      <a:pt x="725" y="1924"/>
                      <a:pt x="725" y="1427"/>
                    </a:cubicBezTo>
                    <a:cubicBezTo>
                      <a:pt x="725" y="1000"/>
                      <a:pt x="975" y="724"/>
                      <a:pt x="1361" y="724"/>
                    </a:cubicBezTo>
                    <a:cubicBezTo>
                      <a:pt x="1607" y="724"/>
                      <a:pt x="1780" y="806"/>
                      <a:pt x="1889" y="973"/>
                    </a:cubicBezTo>
                    <a:cubicBezTo>
                      <a:pt x="1977" y="1107"/>
                      <a:pt x="1997" y="1253"/>
                      <a:pt x="1999" y="1271"/>
                    </a:cubicBezTo>
                    <a:cubicBezTo>
                      <a:pt x="2011" y="1462"/>
                      <a:pt x="2168" y="1610"/>
                      <a:pt x="2360" y="1610"/>
                    </a:cubicBezTo>
                    <a:cubicBezTo>
                      <a:pt x="2550" y="1610"/>
                      <a:pt x="2708" y="1461"/>
                      <a:pt x="2720" y="1271"/>
                    </a:cubicBezTo>
                    <a:cubicBezTo>
                      <a:pt x="2722" y="1253"/>
                      <a:pt x="2742" y="1107"/>
                      <a:pt x="2830" y="973"/>
                    </a:cubicBezTo>
                    <a:cubicBezTo>
                      <a:pt x="2938" y="805"/>
                      <a:pt x="3111" y="724"/>
                      <a:pt x="3357" y="724"/>
                    </a:cubicBezTo>
                    <a:cubicBezTo>
                      <a:pt x="3744" y="724"/>
                      <a:pt x="3995" y="1000"/>
                      <a:pt x="3995" y="1427"/>
                    </a:cubicBezTo>
                    <a:cubicBezTo>
                      <a:pt x="3995" y="1667"/>
                      <a:pt x="3873" y="1895"/>
                      <a:pt x="3602" y="2166"/>
                    </a:cubicBezTo>
                    <a:cubicBezTo>
                      <a:pt x="3460" y="2307"/>
                      <a:pt x="3460" y="2537"/>
                      <a:pt x="3601" y="2678"/>
                    </a:cubicBezTo>
                    <a:cubicBezTo>
                      <a:pt x="3671" y="2749"/>
                      <a:pt x="3764" y="2784"/>
                      <a:pt x="3856" y="2784"/>
                    </a:cubicBezTo>
                    <a:cubicBezTo>
                      <a:pt x="3949" y="2784"/>
                      <a:pt x="4041" y="2749"/>
                      <a:pt x="4112" y="2678"/>
                    </a:cubicBezTo>
                    <a:cubicBezTo>
                      <a:pt x="4520" y="2272"/>
                      <a:pt x="4718" y="1862"/>
                      <a:pt x="4718" y="1427"/>
                    </a:cubicBezTo>
                    <a:cubicBezTo>
                      <a:pt x="4722" y="600"/>
                      <a:pt x="4149" y="0"/>
                      <a:pt x="3361" y="0"/>
                    </a:cubicBezTo>
                    <a:cubicBezTo>
                      <a:pt x="2953" y="0"/>
                      <a:pt x="2606" y="142"/>
                      <a:pt x="2361" y="404"/>
                    </a:cubicBezTo>
                    <a:cubicBezTo>
                      <a:pt x="2115" y="142"/>
                      <a:pt x="1770" y="0"/>
                      <a:pt x="13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Fira Sans Light"/>
                  <a:ea typeface="Fira Sans Light"/>
                  <a:cs typeface="Fira Sans Light"/>
                  <a:sym typeface="Fira Sans Light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/>
          <p:nvPr>
            <p:ph type="title"/>
          </p:nvPr>
        </p:nvSpPr>
        <p:spPr>
          <a:xfrm>
            <a:off x="311700" y="196450"/>
            <a:ext cx="85206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EDA</a:t>
            </a: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: (</a:t>
            </a:r>
            <a:r>
              <a:rPr lang="en-GB" sz="1837">
                <a:latin typeface="Fira Sans Light"/>
                <a:ea typeface="Fira Sans Light"/>
                <a:cs typeface="Fira Sans Light"/>
                <a:sym typeface="Fira Sans Light"/>
              </a:rPr>
              <a:t>28 Features | 3061 Observations (4082 Total)</a:t>
            </a: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)</a:t>
            </a:r>
            <a:endParaRPr sz="1837">
              <a:solidFill>
                <a:srgbClr val="53C6A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graphicFrame>
        <p:nvGraphicFramePr>
          <p:cNvPr id="395" name="Google Shape;395;p37"/>
          <p:cNvGraphicFramePr/>
          <p:nvPr/>
        </p:nvGraphicFramePr>
        <p:xfrm>
          <a:off x="229000" y="74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{91464B4C-F4BC-4C24-9BB4-8B29EEED5246}</a:tableStyleId>
              </a:tblPr>
              <a:tblGrid>
                <a:gridCol w="868600"/>
                <a:gridCol w="868600"/>
                <a:gridCol w="868600"/>
                <a:gridCol w="868600"/>
                <a:gridCol w="868600"/>
                <a:gridCol w="868600"/>
                <a:gridCol w="868600"/>
                <a:gridCol w="868600"/>
                <a:gridCol w="868600"/>
                <a:gridCol w="868600"/>
              </a:tblGrid>
              <a:tr h="34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MapRefNo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GeoRefNo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Tier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Range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Prop_Addr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accent6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ZngCdPr</a:t>
                      </a:r>
                      <a:endParaRPr sz="800">
                        <a:solidFill>
                          <a:schemeClr val="accent6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ZngCdSc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ZngOLPR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ClassPr_s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Legal_pr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accent6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SchD_S</a:t>
                      </a:r>
                      <a:endParaRPr sz="800">
                        <a:solidFill>
                          <a:schemeClr val="accent6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TxD_S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MA_Ownr1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MA_Ownr2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MA_Line1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MA_Line2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MA_City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MA_State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MA_Zip1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MA_Zip2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Rcrd_Yr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Rcrd_Mo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Inst1_No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Inst1_Yr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Inst1_Mo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Inst1TPr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LndAc_S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ImpAc_S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OthAc_S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TtlVal_AsrYr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ValType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X1TPr_D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X1TSc_D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X2TPr_D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X2TSc_D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X1TPr_S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X1TSc_S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X2TPr_S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X2TSc_S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LndAcX1S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ImpAcX1S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ImpAcX2S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HSTtl_D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MilVal_D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HSTtl_S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MilVal_S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AcreX_S1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AcreGr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AcreNt_S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Neighborhood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LotArea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ParType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BldgNo_S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DwlgNo_S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BldgType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YrBuilt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HouseStyle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Foundation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RoofMatl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Ext1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Ext2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MasVnrType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Heating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Central Air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GLA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TtlBsmtSF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TotRmsAbvGrd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Fireplaces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accent6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PoolArea</a:t>
                      </a:r>
                      <a:endParaRPr sz="800">
                        <a:solidFill>
                          <a:schemeClr val="accent6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GarageType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GarYrBlt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Cars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GarageArea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YrSold_YYYY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MoSold_MM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53C6A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SalePrice</a:t>
                      </a:r>
                      <a:endParaRPr sz="800">
                        <a:solidFill>
                          <a:srgbClr val="53C6A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accent6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SaleType</a:t>
                      </a:r>
                      <a:endParaRPr sz="800">
                        <a:solidFill>
                          <a:schemeClr val="accent6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SaleCond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ParclRel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PA-Nmbr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PA-PreD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PA-Strt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PA-StSfx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PA-PostD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PA-UnTyp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PA-UntNo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Date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Source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NmbrBRs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ClassSc_S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strike="sngStrike">
                          <a:solidFill>
                            <a:srgbClr val="434343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ZngOLSc</a:t>
                      </a:r>
                      <a:endParaRPr sz="800" strike="sngStrike">
                        <a:solidFill>
                          <a:srgbClr val="434343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accent6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HPI</a:t>
                      </a:r>
                      <a:endParaRPr sz="800">
                        <a:solidFill>
                          <a:schemeClr val="accent6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accent6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Age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accent6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GarageAge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accent6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Season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"/>
          <p:cNvSpPr txBox="1"/>
          <p:nvPr>
            <p:ph type="title"/>
          </p:nvPr>
        </p:nvSpPr>
        <p:spPr>
          <a:xfrm>
            <a:off x="311700" y="196450"/>
            <a:ext cx="85206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Model</a:t>
            </a: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: </a:t>
            </a:r>
            <a:endParaRPr sz="1837"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01" name="Google Shape;401;p38"/>
          <p:cNvSpPr txBox="1"/>
          <p:nvPr/>
        </p:nvSpPr>
        <p:spPr>
          <a:xfrm>
            <a:off x="1361175" y="262000"/>
            <a:ext cx="822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XGBoost: Great Performance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graphicFrame>
        <p:nvGraphicFramePr>
          <p:cNvPr id="402" name="Google Shape;402;p38"/>
          <p:cNvGraphicFramePr/>
          <p:nvPr/>
        </p:nvGraphicFramePr>
        <p:xfrm>
          <a:off x="187700" y="110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{91464B4C-F4BC-4C24-9BB4-8B29EEED5246}</a:tableStyleId>
              </a:tblPr>
              <a:tblGrid>
                <a:gridCol w="740350"/>
                <a:gridCol w="740350"/>
                <a:gridCol w="859825"/>
              </a:tblGrid>
              <a:tr h="18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Train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Test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RMSE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 22,641.53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35,060.57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MAE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14,860.41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19,971.07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03" name="Google Shape;403;p38"/>
          <p:cNvGraphicFramePr/>
          <p:nvPr/>
        </p:nvGraphicFramePr>
        <p:xfrm>
          <a:off x="187700" y="257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{91464B4C-F4BC-4C24-9BB4-8B29EEED5246}</a:tableStyleId>
              </a:tblPr>
              <a:tblGrid>
                <a:gridCol w="740350"/>
                <a:gridCol w="740350"/>
                <a:gridCol w="859825"/>
              </a:tblGrid>
              <a:tr h="18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CV Results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Notes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eta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.01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Reduces overfitting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Objective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Squared Error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Outlier Penalty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n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500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Best Value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04" name="Google Shape;4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450" y="2883626"/>
            <a:ext cx="2151378" cy="14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450" y="1104262"/>
            <a:ext cx="2151375" cy="153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0228" y="1168875"/>
            <a:ext cx="3951374" cy="306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/>
          <p:nvPr>
            <p:ph type="title"/>
          </p:nvPr>
        </p:nvSpPr>
        <p:spPr>
          <a:xfrm>
            <a:off x="311700" y="196450"/>
            <a:ext cx="85206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Model: </a:t>
            </a:r>
            <a:endParaRPr sz="1837"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12" name="Google Shape;412;p39"/>
          <p:cNvSpPr txBox="1"/>
          <p:nvPr/>
        </p:nvSpPr>
        <p:spPr>
          <a:xfrm>
            <a:off x="1361175" y="262000"/>
            <a:ext cx="822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PVM Performance Metrics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graphicFrame>
        <p:nvGraphicFramePr>
          <p:cNvPr id="413" name="Google Shape;413;p39"/>
          <p:cNvGraphicFramePr/>
          <p:nvPr/>
        </p:nvGraphicFramePr>
        <p:xfrm>
          <a:off x="1451025" y="110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{91464B4C-F4BC-4C24-9BB4-8B29EEED5246}</a:tableStyleId>
              </a:tblPr>
              <a:tblGrid>
                <a:gridCol w="740350"/>
                <a:gridCol w="740350"/>
                <a:gridCol w="4148500"/>
              </a:tblGrid>
              <a:tr h="18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Test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Description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PP10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70.5%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% predictions within 10% of true value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PP20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88.7%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% predictions within 20% of true value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PP30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6.37%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% predictions </a:t>
                      </a:r>
                      <a:r>
                        <a:rPr lang="en-GB" sz="1000">
                          <a:solidFill>
                            <a:schemeClr val="accent6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outside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 30% of true value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14" name="Google Shape;4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025" y="2808425"/>
            <a:ext cx="5629201" cy="8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025" y="3731500"/>
            <a:ext cx="5629201" cy="11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/>
          <p:nvPr/>
        </p:nvSpPr>
        <p:spPr>
          <a:xfrm>
            <a:off x="364900" y="178675"/>
            <a:ext cx="8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PP30…What happened here?</a:t>
            </a:r>
            <a:endParaRPr sz="1800">
              <a:solidFill>
                <a:srgbClr val="53C6A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421" name="Google Shape;4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4675"/>
            <a:ext cx="3689321" cy="10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75" y="3431775"/>
            <a:ext cx="5758325" cy="14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4946" y="617425"/>
            <a:ext cx="3759514" cy="170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p40"/>
          <p:cNvCxnSpPr/>
          <p:nvPr/>
        </p:nvCxnSpPr>
        <p:spPr>
          <a:xfrm>
            <a:off x="3852725" y="1638800"/>
            <a:ext cx="396300" cy="164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40"/>
          <p:cNvCxnSpPr>
            <a:stCxn id="421" idx="2"/>
          </p:cNvCxnSpPr>
          <p:nvPr/>
        </p:nvCxnSpPr>
        <p:spPr>
          <a:xfrm>
            <a:off x="1997061" y="1951325"/>
            <a:ext cx="2934600" cy="3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6" name="Google Shape;42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4500" y="2553700"/>
            <a:ext cx="2663384" cy="243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40"/>
          <p:cNvCxnSpPr/>
          <p:nvPr/>
        </p:nvCxnSpPr>
        <p:spPr>
          <a:xfrm>
            <a:off x="5637850" y="2325375"/>
            <a:ext cx="431400" cy="5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"/>
          <p:cNvSpPr txBox="1"/>
          <p:nvPr>
            <p:ph type="title"/>
          </p:nvPr>
        </p:nvSpPr>
        <p:spPr>
          <a:xfrm>
            <a:off x="311700" y="196450"/>
            <a:ext cx="85206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Next Steps</a:t>
            </a:r>
            <a:endParaRPr sz="1837">
              <a:solidFill>
                <a:srgbClr val="53C6A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33" name="Google Shape;433;p41"/>
          <p:cNvSpPr txBox="1"/>
          <p:nvPr>
            <p:ph idx="1" type="body"/>
          </p:nvPr>
        </p:nvSpPr>
        <p:spPr>
          <a:xfrm>
            <a:off x="311700" y="666200"/>
            <a:ext cx="8442600" cy="22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●"/>
            </a:pPr>
            <a:r>
              <a:rPr lang="en-GB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Iterate w/ better preprocessing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●"/>
            </a:pPr>
            <a:r>
              <a:t/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●"/>
            </a:pPr>
            <a:r>
              <a:rPr lang="en-GB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Time Series Analysis 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53C6A1"/>
                </a:solidFill>
              </a:rPr>
              <a:t>Thank you.</a:t>
            </a:r>
            <a:endParaRPr>
              <a:solidFill>
                <a:srgbClr val="53C6A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/>
        </p:nvSpPr>
        <p:spPr>
          <a:xfrm>
            <a:off x="2028700" y="1852250"/>
            <a:ext cx="1433100" cy="519000"/>
          </a:xfrm>
          <a:prstGeom prst="rect">
            <a:avLst/>
          </a:prstGeom>
          <a:solidFill>
            <a:srgbClr val="2377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01</a:t>
            </a:r>
            <a:endParaRPr sz="29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364900" y="178675"/>
            <a:ext cx="327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You May Know…</a:t>
            </a:r>
            <a:endParaRPr sz="18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1267900" y="2447450"/>
            <a:ext cx="295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Freddie Mac &amp; Equifax</a:t>
            </a:r>
            <a:endParaRPr sz="19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1667500" y="2875125"/>
            <a:ext cx="21555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(Commercial AVM Providers)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4856372" y="2447450"/>
            <a:ext cx="295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Zillow &amp; Trulia</a:t>
            </a:r>
            <a:endParaRPr sz="19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5255975" y="2875125"/>
            <a:ext cx="21555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(Free AVM Provider)</a:t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5617172" y="1852250"/>
            <a:ext cx="1433100" cy="519000"/>
          </a:xfrm>
          <a:prstGeom prst="rect">
            <a:avLst/>
          </a:prstGeom>
          <a:solidFill>
            <a:srgbClr val="2377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02</a:t>
            </a:r>
            <a:endParaRPr sz="29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b="6400" l="0" r="0" t="6400"/>
          <a:stretch/>
        </p:blipFill>
        <p:spPr>
          <a:xfrm>
            <a:off x="154775" y="751375"/>
            <a:ext cx="4325449" cy="382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2361500" y="1823980"/>
            <a:ext cx="1953000" cy="683400"/>
          </a:xfrm>
          <a:prstGeom prst="rect">
            <a:avLst/>
          </a:prstGeom>
          <a:solidFill>
            <a:srgbClr val="2377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$199.8K</a:t>
            </a:r>
            <a:endParaRPr sz="29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364900" y="178675"/>
            <a:ext cx="8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Can this PVM Compete With the Most Popular Free AVM (Zillow) on the Market?</a:t>
            </a:r>
            <a:endParaRPr sz="1800">
              <a:solidFill>
                <a:srgbClr val="53C6A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4">
            <a:alphaModFix/>
          </a:blip>
          <a:srcRect b="7125" l="0" r="0" t="7125"/>
          <a:stretch/>
        </p:blipFill>
        <p:spPr>
          <a:xfrm>
            <a:off x="4526100" y="751375"/>
            <a:ext cx="4468978" cy="382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6828450" y="1823980"/>
            <a:ext cx="1953000" cy="683400"/>
          </a:xfrm>
          <a:prstGeom prst="rect">
            <a:avLst/>
          </a:prstGeom>
          <a:solidFill>
            <a:srgbClr val="2377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$279.9K</a:t>
            </a:r>
            <a:endParaRPr sz="29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5784100" y="4673650"/>
            <a:ext cx="14691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accent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$279.7K</a:t>
            </a:r>
            <a:endParaRPr sz="2900">
              <a:solidFill>
                <a:schemeClr val="accent6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1982700" y="4673653"/>
            <a:ext cx="15951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accent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$200K</a:t>
            </a:r>
            <a:endParaRPr sz="2900">
              <a:solidFill>
                <a:schemeClr val="accent6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311700" y="196450"/>
            <a:ext cx="85206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What is a Zestimate?</a:t>
            </a:r>
            <a:endParaRPr sz="1837">
              <a:solidFill>
                <a:srgbClr val="53C6A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311700" y="666200"/>
            <a:ext cx="8442600" cy="22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Zestimate valuation is a proprietary Zillow tool for getting a free, instant estimate of a home’s market value. The Zestimate is calculated through a Zillow algorithm that crunches data from </a:t>
            </a:r>
            <a:r>
              <a:rPr lang="en-GB" sz="1200">
                <a:solidFill>
                  <a:schemeClr val="dk1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public property records</a:t>
            </a:r>
            <a:r>
              <a:rPr lang="en-GB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tax records, recent home sales in the area, and user-submitted information to come up with an approximate market value for a home.* 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Zestimate takes into account: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●"/>
            </a:pPr>
            <a:r>
              <a:rPr lang="en-GB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Home details like square footage, location and the number of bedrooms and bathrooms.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●"/>
            </a:pPr>
            <a:r>
              <a:rPr lang="en-GB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On-market data such as listing price, description, comparable homes in the area and days on the market.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●"/>
            </a:pPr>
            <a:r>
              <a:rPr lang="en-GB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Off-market data such as tax assessments, prior sales and other publicly available records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●"/>
            </a:pPr>
            <a:r>
              <a:rPr lang="en-GB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Market trends, such as seasonal changes in demand.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974800" y="4835700"/>
            <a:ext cx="316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53C6A1"/>
                </a:solidFill>
              </a:rPr>
              <a:t>*</a:t>
            </a:r>
            <a:r>
              <a:rPr lang="en-GB" sz="800">
                <a:solidFill>
                  <a:srgbClr val="53C6A1"/>
                </a:solidFill>
              </a:rPr>
              <a:t>https://www.zillow.com/sellers-guide/influencing-your-zestimate/</a:t>
            </a:r>
            <a:endParaRPr sz="800">
              <a:solidFill>
                <a:srgbClr val="53C6A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311700" y="196450"/>
            <a:ext cx="85206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 Note on Zestimate Accuracy</a:t>
            </a: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?*</a:t>
            </a:r>
            <a:endParaRPr sz="1837">
              <a:solidFill>
                <a:srgbClr val="53C6A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5974800" y="4835700"/>
            <a:ext cx="316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53C6A1"/>
                </a:solidFill>
              </a:rPr>
              <a:t>*</a:t>
            </a:r>
            <a:r>
              <a:rPr lang="en-GB" sz="800">
                <a:solidFill>
                  <a:srgbClr val="53C6A1"/>
                </a:solidFill>
              </a:rPr>
              <a:t>https://www.zillow.com/how-much-is-my-home-worth/</a:t>
            </a:r>
            <a:endParaRPr sz="800">
              <a:solidFill>
                <a:srgbClr val="53C6A1"/>
              </a:solidFill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625" y="1442150"/>
            <a:ext cx="5412553" cy="19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/>
        </p:nvSpPr>
        <p:spPr>
          <a:xfrm>
            <a:off x="364900" y="178675"/>
            <a:ext cx="327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Data Sources</a:t>
            </a:r>
            <a:endParaRPr sz="1800">
              <a:solidFill>
                <a:srgbClr val="53C6A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25" y="832763"/>
            <a:ext cx="4076276" cy="23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674" y="280888"/>
            <a:ext cx="3514677" cy="247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225" y="3415684"/>
            <a:ext cx="4076275" cy="136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0675" y="2977282"/>
            <a:ext cx="3514674" cy="1780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/>
        </p:nvSpPr>
        <p:spPr>
          <a:xfrm>
            <a:off x="364900" y="178675"/>
            <a:ext cx="327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Data Sources</a:t>
            </a:r>
            <a:endParaRPr sz="1800">
              <a:solidFill>
                <a:srgbClr val="53C6A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graphicFrame>
        <p:nvGraphicFramePr>
          <p:cNvPr id="192" name="Google Shape;192;p25"/>
          <p:cNvGraphicFramePr/>
          <p:nvPr/>
        </p:nvGraphicFramePr>
        <p:xfrm>
          <a:off x="673950" y="161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{91464B4C-F4BC-4C24-9BB4-8B29EEED5246}</a:tableStyleId>
              </a:tblPr>
              <a:tblGrid>
                <a:gridCol w="382850"/>
                <a:gridCol w="2875700"/>
                <a:gridCol w="2170700"/>
                <a:gridCol w="2500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53C6A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Source</a:t>
                      </a:r>
                      <a:endParaRPr sz="1000">
                        <a:solidFill>
                          <a:srgbClr val="53C6A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53C6A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Description</a:t>
                      </a:r>
                      <a:endParaRPr sz="1000">
                        <a:solidFill>
                          <a:srgbClr val="53C6A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53C6A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Value</a:t>
                      </a:r>
                      <a:endParaRPr sz="1000">
                        <a:solidFill>
                          <a:srgbClr val="53C6A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City of Ames, Assessor Government Site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Property Tax Records - Assessment Reports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Core Dataset → provides sale and property data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2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City of Ames, Assessor Government Site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Data Dictionary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Understanding the data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3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Federal Reserve Economic Data (FRED)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HPI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Helps control for seasonality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4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Zillow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Property zestimates over time, historical sale data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Property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 zestimates over time, 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historical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 sale data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5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Story County, IA/City of Ames/IA - Parcel Search Database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Provides </a:t>
                      </a: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property tax data and detailed sale data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  <a:latin typeface="Fira Sans Light"/>
                          <a:ea typeface="Fira Sans Light"/>
                          <a:cs typeface="Fira Sans Light"/>
                          <a:sym typeface="Fira Sans Light"/>
                        </a:rPr>
                        <a:t>PP30 Deep Dive</a:t>
                      </a:r>
                      <a:endParaRPr sz="1000">
                        <a:solidFill>
                          <a:schemeClr val="dk1"/>
                        </a:solidFill>
                        <a:latin typeface="Fira Sans Light"/>
                        <a:ea typeface="Fira Sans Light"/>
                        <a:cs typeface="Fira Sans Light"/>
                        <a:sym typeface="Fira Sans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311700" y="196450"/>
            <a:ext cx="85206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837">
                <a:solidFill>
                  <a:srgbClr val="53C6A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Feature Space</a:t>
            </a:r>
            <a:endParaRPr sz="1837">
              <a:solidFill>
                <a:srgbClr val="53C6A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graphicFrame>
        <p:nvGraphicFramePr>
          <p:cNvPr id="198" name="Google Shape;198;p26"/>
          <p:cNvGraphicFramePr/>
          <p:nvPr/>
        </p:nvGraphicFramePr>
        <p:xfrm>
          <a:off x="229000" y="74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{91464B4C-F4BC-4C24-9BB4-8B29EEED5246}</a:tableStyleId>
              </a:tblPr>
              <a:tblGrid>
                <a:gridCol w="868600"/>
                <a:gridCol w="868600"/>
                <a:gridCol w="868600"/>
                <a:gridCol w="868600"/>
                <a:gridCol w="868600"/>
                <a:gridCol w="868600"/>
                <a:gridCol w="868600"/>
                <a:gridCol w="868600"/>
                <a:gridCol w="868600"/>
                <a:gridCol w="868600"/>
              </a:tblGrid>
              <a:tr h="34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MapRefNo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GeoRefNo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Tier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Range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Prop_Addr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ZngCdPr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ZngCdSc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ZngOLPR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ClassPr_s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Legal_pr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SchD_S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TxD_S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MA_Ownr1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MA_Ownr2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MA_Line1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MA_Line2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MA_City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MA_State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MA_Zip1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MA_Zip2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Rcrd_Yr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Rcrd_Mo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Inst1_No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Inst1_Yr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Inst1_Mo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Inst1TPr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LndAc_S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ImpAc_S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OthAc_S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TtlVal_AsrYr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ValType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X1TPr_D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X1TSc_D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X2TPr_D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X2TSc_D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X1TPr_S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X1TSc_S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X2TPr_S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X2TSc_S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LndAcX1S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ImpAcX1S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ImpAcX2S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HSTtl_D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MilVal_D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HSTtl_S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MilVal_S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AcreX_S1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AcreGr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AcreNt_S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Neighborhood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LotArea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ParType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BldgNo_S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DwlgNo_S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BldgType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YrBuilt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HouseStyle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Foundation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RoofMatl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Ext1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Ext2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MasVnrType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Heating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Central Air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GLA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TtlBsmtSF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TotRmsAbvGrd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Fireplaces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PoolArea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GarageType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GarYrBlt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Cars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GarageArea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YrSold_YYYY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MoSold_MM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SalePrice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SaleType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SaleCond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ParclRel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PA-Nmbr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PA-PreD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PA-Strt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PA-StSfx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PA-PostD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PA-UnTyp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PA-UntNo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Date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Source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NmbrBRs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ClassSc_S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ZngOLSc</a:t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